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0" r:id="rId1"/>
  </p:sldMasterIdLst>
  <p:notesMasterIdLst>
    <p:notesMasterId r:id="rId40"/>
  </p:notesMasterIdLst>
  <p:handoutMasterIdLst>
    <p:handoutMasterId r:id="rId41"/>
  </p:handoutMasterIdLst>
  <p:sldIdLst>
    <p:sldId id="256" r:id="rId2"/>
    <p:sldId id="287" r:id="rId3"/>
    <p:sldId id="288" r:id="rId4"/>
    <p:sldId id="257" r:id="rId5"/>
    <p:sldId id="304" r:id="rId6"/>
    <p:sldId id="326" r:id="rId7"/>
    <p:sldId id="303" r:id="rId8"/>
    <p:sldId id="305" r:id="rId9"/>
    <p:sldId id="306" r:id="rId10"/>
    <p:sldId id="307" r:id="rId11"/>
    <p:sldId id="268" r:id="rId12"/>
    <p:sldId id="310" r:id="rId13"/>
    <p:sldId id="312" r:id="rId14"/>
    <p:sldId id="308" r:id="rId15"/>
    <p:sldId id="327" r:id="rId16"/>
    <p:sldId id="311" r:id="rId17"/>
    <p:sldId id="278" r:id="rId18"/>
    <p:sldId id="279" r:id="rId19"/>
    <p:sldId id="313" r:id="rId20"/>
    <p:sldId id="318" r:id="rId21"/>
    <p:sldId id="319" r:id="rId22"/>
    <p:sldId id="320" r:id="rId23"/>
    <p:sldId id="321" r:id="rId24"/>
    <p:sldId id="314" r:id="rId25"/>
    <p:sldId id="331" r:id="rId26"/>
    <p:sldId id="328" r:id="rId27"/>
    <p:sldId id="329" r:id="rId28"/>
    <p:sldId id="330" r:id="rId29"/>
    <p:sldId id="332" r:id="rId30"/>
    <p:sldId id="333" r:id="rId31"/>
    <p:sldId id="334" r:id="rId32"/>
    <p:sldId id="336" r:id="rId33"/>
    <p:sldId id="322" r:id="rId34"/>
    <p:sldId id="323" r:id="rId35"/>
    <p:sldId id="325" r:id="rId36"/>
    <p:sldId id="324" r:id="rId37"/>
    <p:sldId id="335" r:id="rId38"/>
    <p:sldId id="281" r:id="rId3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D5D7E0"/>
    <a:srgbClr val="33CCFF"/>
    <a:srgbClr val="4BE179"/>
    <a:srgbClr val="46E678"/>
    <a:srgbClr val="99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67" autoAdjust="0"/>
  </p:normalViewPr>
  <p:slideViewPr>
    <p:cSldViewPr>
      <p:cViewPr varScale="1">
        <p:scale>
          <a:sx n="86" d="100"/>
          <a:sy n="86" d="100"/>
        </p:scale>
        <p:origin x="-6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file:///F:\&#30740;&#31350;&#35542;&#25991;\SSS&#12450;&#12531;&#12465;&#12540;&#12488;\SSS&#30456;&#35527;&#32773;&#31649;&#29702;&#12471;&#12540;&#12488;_4-12&#12472;&#12515;&#12540;&#12490;&#12523;&#2999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30740;&#31350;&#35542;&#25991;\SSS&#12450;&#12531;&#12465;&#12540;&#12488;\SSS&#12450;&#12531;&#12465;&#12540;&#12488;&#12487;&#12540;&#12479;&#12505;&#12540;&#1247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30740;&#31350;&#35542;&#25991;\SSS&#12450;&#12531;&#12465;&#12540;&#12488;\SSS&#12450;&#12531;&#12465;&#12540;&#12488;&#12487;&#12540;&#12479;&#12505;&#12540;&#1247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30740;&#31350;&#35542;&#25991;\SSS&#12450;&#12531;&#12465;&#12540;&#12488;\SSS&#12450;&#12531;&#12465;&#12540;&#12488;&#12487;&#12540;&#12479;&#12505;&#12540;&#1247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8030470132608"/>
          <c:y val="0.24374745396511102"/>
          <c:w val="0.46618906243276975"/>
          <c:h val="0.74954154959704922"/>
        </c:manualLayout>
      </c:layout>
      <c:pieChart>
        <c:varyColors val="1"/>
        <c:ser>
          <c:idx val="0"/>
          <c:order val="0"/>
          <c:spPr>
            <a:ln>
              <a:solidFill>
                <a:schemeClr val="bg1">
                  <a:lumMod val="50000"/>
                </a:schemeClr>
              </a:solidFill>
            </a:ln>
          </c:spPr>
          <c:dPt>
            <c:idx val="0"/>
            <c:bubble3D val="0"/>
            <c:spPr>
              <a:pattFill prst="pct30">
                <a:fgClr>
                  <a:schemeClr val="bg1">
                    <a:lumMod val="75000"/>
                  </a:schemeClr>
                </a:fgClr>
                <a:bgClr>
                  <a:schemeClr val="bg1"/>
                </a:bgClr>
              </a:pattFill>
              <a:ln>
                <a:solidFill>
                  <a:schemeClr val="bg1">
                    <a:lumMod val="50000"/>
                  </a:schemeClr>
                </a:solidFill>
              </a:ln>
            </c:spPr>
          </c:dPt>
          <c:dPt>
            <c:idx val="1"/>
            <c:bubble3D val="0"/>
            <c:spPr>
              <a:pattFill prst="pct90">
                <a:fgClr>
                  <a:schemeClr val="bg1">
                    <a:lumMod val="75000"/>
                  </a:schemeClr>
                </a:fgClr>
                <a:bgClr>
                  <a:schemeClr val="bg1"/>
                </a:bgClr>
              </a:pattFill>
              <a:ln>
                <a:solidFill>
                  <a:schemeClr val="bg1">
                    <a:lumMod val="50000"/>
                  </a:schemeClr>
                </a:solidFill>
              </a:ln>
            </c:spPr>
          </c:dPt>
          <c:dPt>
            <c:idx val="2"/>
            <c:bubble3D val="0"/>
            <c:spPr>
              <a:pattFill prst="dkUpDiag">
                <a:fgClr>
                  <a:schemeClr val="bg1">
                    <a:lumMod val="50000"/>
                  </a:schemeClr>
                </a:fgClr>
                <a:bgClr>
                  <a:schemeClr val="bg1"/>
                </a:bgClr>
              </a:pattFill>
              <a:ln>
                <a:solidFill>
                  <a:schemeClr val="bg1">
                    <a:lumMod val="50000"/>
                  </a:schemeClr>
                </a:solidFill>
              </a:ln>
            </c:spPr>
          </c:dPt>
          <c:dPt>
            <c:idx val="3"/>
            <c:bubble3D val="0"/>
            <c:spPr>
              <a:solidFill>
                <a:schemeClr val="bg1">
                  <a:lumMod val="50000"/>
                </a:schemeClr>
              </a:solidFill>
              <a:ln>
                <a:solidFill>
                  <a:schemeClr val="bg1">
                    <a:lumMod val="50000"/>
                  </a:schemeClr>
                </a:solidFill>
              </a:ln>
            </c:spPr>
          </c:dPt>
          <c:dPt>
            <c:idx val="4"/>
            <c:bubble3D val="0"/>
            <c:spPr>
              <a:pattFill prst="smGrid">
                <a:fgClr>
                  <a:schemeClr val="bg1">
                    <a:lumMod val="50000"/>
                  </a:schemeClr>
                </a:fgClr>
                <a:bgClr>
                  <a:schemeClr val="bg1"/>
                </a:bgClr>
              </a:pattFill>
              <a:ln>
                <a:solidFill>
                  <a:schemeClr val="bg1">
                    <a:lumMod val="50000"/>
                  </a:schemeClr>
                </a:solidFill>
              </a:ln>
            </c:spPr>
          </c:dPt>
          <c:dPt>
            <c:idx val="5"/>
            <c:bubble3D val="0"/>
            <c:spPr>
              <a:pattFill prst="pct40">
                <a:fgClr>
                  <a:schemeClr val="bg1">
                    <a:lumMod val="50000"/>
                  </a:schemeClr>
                </a:fgClr>
                <a:bgClr>
                  <a:schemeClr val="bg1"/>
                </a:bgClr>
              </a:pattFill>
              <a:ln>
                <a:solidFill>
                  <a:schemeClr val="bg1">
                    <a:lumMod val="50000"/>
                  </a:schemeClr>
                </a:solidFill>
              </a:ln>
            </c:spPr>
          </c:dPt>
          <c:dPt>
            <c:idx val="6"/>
            <c:bubble3D val="0"/>
            <c:spPr>
              <a:noFill/>
              <a:ln>
                <a:solidFill>
                  <a:schemeClr val="bg1">
                    <a:lumMod val="50000"/>
                  </a:schemeClr>
                </a:solidFill>
              </a:ln>
            </c:spPr>
          </c:dPt>
          <c:dLbls>
            <c:dLbl>
              <c:idx val="0"/>
              <c:layout>
                <c:manualLayout>
                  <c:x val="-0.1690562295348261"/>
                  <c:y val="0.23732489321187791"/>
                </c:manualLayout>
              </c:layout>
              <c:tx>
                <c:rich>
                  <a:bodyPr/>
                  <a:lstStyle/>
                  <a:p>
                    <a:r>
                      <a:rPr lang="ja-JP" altLang="en-US" sz="1050"/>
                      <a:t>総合科</a:t>
                    </a:r>
                    <a:r>
                      <a:rPr lang="en-US" altLang="ja-JP" sz="1050"/>
                      <a:t/>
                    </a:r>
                    <a:br>
                      <a:rPr lang="en-US" altLang="ja-JP" sz="1050"/>
                    </a:br>
                    <a:r>
                      <a:rPr lang="ja-JP" altLang="en-US" sz="1050"/>
                      <a:t>学部</a:t>
                    </a:r>
                    <a:endParaRPr lang="en-US" altLang="ja-JP" sz="1050"/>
                  </a:p>
                  <a:p>
                    <a:r>
                      <a:rPr lang="en-US" altLang="ja-JP" sz="1050"/>
                      <a:t>27%</a:t>
                    </a:r>
                    <a:endParaRPr lang="en-US" altLang="ja-JP"/>
                  </a:p>
                </c:rich>
              </c:tx>
              <c:showLegendKey val="0"/>
              <c:showVal val="0"/>
              <c:showCatName val="1"/>
              <c:showSerName val="0"/>
              <c:showPercent val="1"/>
              <c:showBubbleSize val="0"/>
            </c:dLbl>
            <c:dLbl>
              <c:idx val="1"/>
              <c:layout>
                <c:manualLayout>
                  <c:x val="4.27286328622603E-2"/>
                  <c:y val="-9.8904328135453717E-2"/>
                </c:manualLayout>
              </c:layout>
              <c:showLegendKey val="0"/>
              <c:showVal val="0"/>
              <c:showCatName val="1"/>
              <c:showSerName val="0"/>
              <c:showPercent val="1"/>
              <c:showBubbleSize val="0"/>
            </c:dLbl>
            <c:dLbl>
              <c:idx val="2"/>
              <c:layout>
                <c:manualLayout>
                  <c:x val="-5.4494686535518588E-2"/>
                  <c:y val="0.18673717255931246"/>
                </c:manualLayout>
              </c:layout>
              <c:showLegendKey val="0"/>
              <c:showVal val="0"/>
              <c:showCatName val="1"/>
              <c:showSerName val="0"/>
              <c:showPercent val="1"/>
              <c:showBubbleSize val="0"/>
            </c:dLbl>
            <c:dLbl>
              <c:idx val="3"/>
              <c:layout>
                <c:manualLayout>
                  <c:x val="-0.14203390699941013"/>
                  <c:y val="0.16165097009932583"/>
                </c:manualLayout>
              </c:layout>
              <c:showLegendKey val="0"/>
              <c:showVal val="0"/>
              <c:showCatName val="1"/>
              <c:showSerName val="0"/>
              <c:showPercent val="1"/>
              <c:showBubbleSize val="0"/>
            </c:dLbl>
            <c:dLbl>
              <c:idx val="4"/>
              <c:layout>
                <c:manualLayout>
                  <c:x val="-0.17243427633435071"/>
                  <c:y val="-4.8124131542380731E-2"/>
                </c:manualLayout>
              </c:layout>
              <c:showLegendKey val="0"/>
              <c:showVal val="0"/>
              <c:showCatName val="1"/>
              <c:showSerName val="0"/>
              <c:showPercent val="1"/>
              <c:showBubbleSize val="0"/>
            </c:dLbl>
            <c:dLbl>
              <c:idx val="5"/>
              <c:layout>
                <c:manualLayout>
                  <c:x val="1.5298332008173243E-2"/>
                  <c:y val="-7.3574185579743712E-2"/>
                </c:manualLayout>
              </c:layout>
              <c:showLegendKey val="0"/>
              <c:showVal val="0"/>
              <c:showCatName val="1"/>
              <c:showSerName val="0"/>
              <c:showPercent val="1"/>
              <c:showBubbleSize val="0"/>
            </c:dLbl>
            <c:dLbl>
              <c:idx val="6"/>
              <c:layout>
                <c:manualLayout>
                  <c:x val="6.5199928184872663E-2"/>
                  <c:y val="-5.8063403839226001E-2"/>
                </c:manualLayout>
              </c:layout>
              <c:showLegendKey val="0"/>
              <c:showVal val="0"/>
              <c:showCatName val="1"/>
              <c:showSerName val="0"/>
              <c:showPercent val="1"/>
              <c:showBubbleSize val="0"/>
            </c:dLbl>
            <c:txPr>
              <a:bodyPr/>
              <a:lstStyle/>
              <a:p>
                <a:pPr>
                  <a:defRPr sz="1050">
                    <a:latin typeface="HGPｺﾞｼｯｸM" panose="020B0600000000000000" pitchFamily="50" charset="-128"/>
                    <a:ea typeface="HGPｺﾞｼｯｸM" panose="020B0600000000000000" pitchFamily="50" charset="-128"/>
                  </a:defRPr>
                </a:pPr>
                <a:endParaRPr lang="ja-JP"/>
              </a:p>
            </c:txPr>
            <c:showLegendKey val="0"/>
            <c:showVal val="0"/>
            <c:showCatName val="1"/>
            <c:showSerName val="0"/>
            <c:showPercent val="1"/>
            <c:showBubbleSize val="0"/>
            <c:showLeaderLines val="1"/>
          </c:dLbls>
          <c:cat>
            <c:strRef>
              <c:f>相談者傾向!$B$17:$H$17</c:f>
              <c:strCache>
                <c:ptCount val="7"/>
                <c:pt idx="0">
                  <c:v>総合科学部</c:v>
                </c:pt>
                <c:pt idx="1">
                  <c:v>工学部</c:v>
                </c:pt>
                <c:pt idx="2">
                  <c:v>医学部</c:v>
                </c:pt>
                <c:pt idx="3">
                  <c:v>歯学部</c:v>
                </c:pt>
                <c:pt idx="4">
                  <c:v>薬学部</c:v>
                </c:pt>
                <c:pt idx="5">
                  <c:v>その他</c:v>
                </c:pt>
                <c:pt idx="6">
                  <c:v>不明</c:v>
                </c:pt>
              </c:strCache>
            </c:strRef>
          </c:cat>
          <c:val>
            <c:numRef>
              <c:f>相談者傾向!$B$25:$H$25</c:f>
              <c:numCache>
                <c:formatCode>0.0_ </c:formatCode>
                <c:ptCount val="7"/>
                <c:pt idx="0">
                  <c:v>27.388535031847127</c:v>
                </c:pt>
                <c:pt idx="1">
                  <c:v>48.726114649681534</c:v>
                </c:pt>
                <c:pt idx="2">
                  <c:v>13.057324840764332</c:v>
                </c:pt>
                <c:pt idx="3">
                  <c:v>4.4585987261146505</c:v>
                </c:pt>
                <c:pt idx="4">
                  <c:v>0</c:v>
                </c:pt>
                <c:pt idx="5">
                  <c:v>1.5923566878980893</c:v>
                </c:pt>
                <c:pt idx="6">
                  <c:v>4.7770700636942687</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97432386169127"/>
          <c:y val="0.2429615993482151"/>
          <c:w val="0.46618906243276975"/>
          <c:h val="0.74954154959704922"/>
        </c:manualLayout>
      </c:layout>
      <c:pieChart>
        <c:varyColors val="1"/>
        <c:ser>
          <c:idx val="0"/>
          <c:order val="0"/>
          <c:dPt>
            <c:idx val="0"/>
            <c:bubble3D val="0"/>
            <c:spPr>
              <a:pattFill prst="pct30">
                <a:fgClr>
                  <a:schemeClr val="bg1">
                    <a:lumMod val="75000"/>
                  </a:schemeClr>
                </a:fgClr>
                <a:bgClr>
                  <a:schemeClr val="bg1"/>
                </a:bgClr>
              </a:pattFill>
              <a:ln>
                <a:solidFill>
                  <a:schemeClr val="bg1">
                    <a:lumMod val="50000"/>
                  </a:schemeClr>
                </a:solidFill>
              </a:ln>
            </c:spPr>
          </c:dPt>
          <c:dPt>
            <c:idx val="1"/>
            <c:bubble3D val="0"/>
            <c:spPr>
              <a:pattFill prst="pct90">
                <a:fgClr>
                  <a:schemeClr val="bg1">
                    <a:lumMod val="75000"/>
                  </a:schemeClr>
                </a:fgClr>
                <a:bgClr>
                  <a:schemeClr val="bg1"/>
                </a:bgClr>
              </a:pattFill>
              <a:ln>
                <a:solidFill>
                  <a:schemeClr val="bg1">
                    <a:lumMod val="50000"/>
                  </a:schemeClr>
                </a:solidFill>
              </a:ln>
            </c:spPr>
          </c:dPt>
          <c:dPt>
            <c:idx val="2"/>
            <c:bubble3D val="0"/>
            <c:spPr>
              <a:pattFill prst="dkUpDiag">
                <a:fgClr>
                  <a:schemeClr val="bg1">
                    <a:lumMod val="50000"/>
                  </a:schemeClr>
                </a:fgClr>
                <a:bgClr>
                  <a:schemeClr val="bg1"/>
                </a:bgClr>
              </a:pattFill>
              <a:ln>
                <a:solidFill>
                  <a:schemeClr val="bg1">
                    <a:lumMod val="50000"/>
                  </a:schemeClr>
                </a:solidFill>
              </a:ln>
            </c:spPr>
          </c:dPt>
          <c:dPt>
            <c:idx val="3"/>
            <c:bubble3D val="0"/>
            <c:spPr>
              <a:solidFill>
                <a:schemeClr val="bg1">
                  <a:lumMod val="50000"/>
                </a:schemeClr>
              </a:solidFill>
              <a:ln>
                <a:solidFill>
                  <a:schemeClr val="bg1">
                    <a:lumMod val="50000"/>
                  </a:schemeClr>
                </a:solidFill>
              </a:ln>
            </c:spPr>
          </c:dPt>
          <c:dPt>
            <c:idx val="4"/>
            <c:bubble3D val="0"/>
            <c:spPr>
              <a:pattFill prst="smGrid">
                <a:fgClr>
                  <a:schemeClr val="bg1">
                    <a:lumMod val="50000"/>
                  </a:schemeClr>
                </a:fgClr>
                <a:bgClr>
                  <a:schemeClr val="bg1"/>
                </a:bgClr>
              </a:pattFill>
              <a:ln>
                <a:solidFill>
                  <a:schemeClr val="bg1">
                    <a:lumMod val="50000"/>
                  </a:schemeClr>
                </a:solidFill>
              </a:ln>
            </c:spPr>
          </c:dPt>
          <c:dPt>
            <c:idx val="5"/>
            <c:bubble3D val="0"/>
            <c:spPr>
              <a:pattFill prst="pct40">
                <a:fgClr>
                  <a:schemeClr val="bg1">
                    <a:lumMod val="50000"/>
                  </a:schemeClr>
                </a:fgClr>
                <a:bgClr>
                  <a:schemeClr val="bg1"/>
                </a:bgClr>
              </a:pattFill>
              <a:ln>
                <a:solidFill>
                  <a:schemeClr val="bg1">
                    <a:lumMod val="50000"/>
                  </a:schemeClr>
                </a:solidFill>
              </a:ln>
            </c:spPr>
          </c:dPt>
          <c:dPt>
            <c:idx val="6"/>
            <c:bubble3D val="0"/>
            <c:spPr>
              <a:noFill/>
              <a:ln>
                <a:solidFill>
                  <a:schemeClr val="bg1">
                    <a:lumMod val="50000"/>
                  </a:schemeClr>
                </a:solidFill>
              </a:ln>
            </c:spPr>
          </c:dPt>
          <c:dLbls>
            <c:dLbl>
              <c:idx val="0"/>
              <c:layout>
                <c:manualLayout>
                  <c:x val="-0.18362807108127879"/>
                  <c:y val="-9.3991337502565261E-2"/>
                </c:manualLayout>
              </c:layout>
              <c:tx>
                <c:rich>
                  <a:bodyPr/>
                  <a:lstStyle/>
                  <a:p>
                    <a:r>
                      <a:rPr lang="en-US" altLang="ja-JP" sz="1050"/>
                      <a:t>1</a:t>
                    </a:r>
                    <a:r>
                      <a:rPr lang="ja-JP" altLang="en-US" sz="1050"/>
                      <a:t>年</a:t>
                    </a:r>
                    <a:endParaRPr lang="en-US" altLang="ja-JP" sz="1050"/>
                  </a:p>
                  <a:p>
                    <a:r>
                      <a:rPr lang="en-US" altLang="ja-JP" sz="1050"/>
                      <a:t>60%</a:t>
                    </a:r>
                    <a:endParaRPr lang="en-US" altLang="ja-JP"/>
                  </a:p>
                </c:rich>
              </c:tx>
              <c:showLegendKey val="0"/>
              <c:showVal val="0"/>
              <c:showCatName val="1"/>
              <c:showSerName val="0"/>
              <c:showPercent val="1"/>
              <c:showBubbleSize val="0"/>
            </c:dLbl>
            <c:dLbl>
              <c:idx val="1"/>
              <c:layout>
                <c:manualLayout>
                  <c:x val="-8.5282515581317789E-2"/>
                  <c:y val="-3.1240800782255169E-2"/>
                </c:manualLayout>
              </c:layout>
              <c:showLegendKey val="0"/>
              <c:showVal val="0"/>
              <c:showCatName val="1"/>
              <c:showSerName val="0"/>
              <c:showPercent val="1"/>
              <c:showBubbleSize val="0"/>
            </c:dLbl>
            <c:dLbl>
              <c:idx val="2"/>
              <c:layout>
                <c:manualLayout>
                  <c:x val="-6.3038292851830033E-2"/>
                  <c:y val="4.213936493232464E-2"/>
                </c:manualLayout>
              </c:layout>
              <c:showLegendKey val="0"/>
              <c:showVal val="0"/>
              <c:showCatName val="1"/>
              <c:showSerName val="0"/>
              <c:showPercent val="1"/>
              <c:showBubbleSize val="0"/>
            </c:dLbl>
            <c:dLbl>
              <c:idx val="3"/>
              <c:layout>
                <c:manualLayout>
                  <c:x val="-0.10321885660057965"/>
                  <c:y val="-1.8450928928001646E-2"/>
                </c:manualLayout>
              </c:layout>
              <c:showLegendKey val="0"/>
              <c:showVal val="0"/>
              <c:showCatName val="1"/>
              <c:showSerName val="0"/>
              <c:showPercent val="1"/>
              <c:showBubbleSize val="0"/>
            </c:dLbl>
            <c:dLbl>
              <c:idx val="4"/>
              <c:layout>
                <c:manualLayout>
                  <c:x val="-0.12591790846991036"/>
                  <c:y val="-0.15143018887344969"/>
                </c:manualLayout>
              </c:layout>
              <c:showLegendKey val="0"/>
              <c:showVal val="0"/>
              <c:showCatName val="1"/>
              <c:showSerName val="0"/>
              <c:showPercent val="1"/>
              <c:showBubbleSize val="0"/>
            </c:dLbl>
            <c:dLbl>
              <c:idx val="5"/>
              <c:layout>
                <c:manualLayout>
                  <c:x val="1.3755674677473137E-2"/>
                  <c:y val="-0.1357866296124749"/>
                </c:manualLayout>
              </c:layout>
              <c:showLegendKey val="0"/>
              <c:showVal val="0"/>
              <c:showCatName val="1"/>
              <c:showSerName val="0"/>
              <c:showPercent val="1"/>
              <c:showBubbleSize val="0"/>
            </c:dLbl>
            <c:dLbl>
              <c:idx val="6"/>
              <c:layout>
                <c:manualLayout>
                  <c:x val="6.9543033505176682E-2"/>
                  <c:y val="-6.6697030518244049E-2"/>
                </c:manualLayout>
              </c:layout>
              <c:showLegendKey val="0"/>
              <c:showVal val="0"/>
              <c:showCatName val="1"/>
              <c:showSerName val="0"/>
              <c:showPercent val="1"/>
              <c:showBubbleSize val="0"/>
            </c:dLbl>
            <c:txPr>
              <a:bodyPr/>
              <a:lstStyle/>
              <a:p>
                <a:pPr>
                  <a:defRPr sz="1050">
                    <a:latin typeface="HGPｺﾞｼｯｸM" panose="020B0600000000000000" pitchFamily="50" charset="-128"/>
                    <a:ea typeface="HGPｺﾞｼｯｸM" panose="020B0600000000000000" pitchFamily="50" charset="-128"/>
                  </a:defRPr>
                </a:pPr>
                <a:endParaRPr lang="ja-JP"/>
              </a:p>
            </c:txPr>
            <c:showLegendKey val="0"/>
            <c:showVal val="0"/>
            <c:showCatName val="1"/>
            <c:showSerName val="0"/>
            <c:showPercent val="1"/>
            <c:showBubbleSize val="0"/>
            <c:showLeaderLines val="1"/>
          </c:dLbls>
          <c:cat>
            <c:strRef>
              <c:f>相談者傾向!$A$18:$A$24</c:f>
              <c:strCache>
                <c:ptCount val="7"/>
                <c:pt idx="0">
                  <c:v>1年</c:v>
                </c:pt>
                <c:pt idx="1">
                  <c:v>2年</c:v>
                </c:pt>
                <c:pt idx="2">
                  <c:v>3年</c:v>
                </c:pt>
                <c:pt idx="3">
                  <c:v>4年</c:v>
                </c:pt>
                <c:pt idx="4">
                  <c:v>院生</c:v>
                </c:pt>
                <c:pt idx="5">
                  <c:v>その他</c:v>
                </c:pt>
                <c:pt idx="6">
                  <c:v>不明</c:v>
                </c:pt>
              </c:strCache>
            </c:strRef>
          </c:cat>
          <c:val>
            <c:numRef>
              <c:f>相談者傾向!$I$18:$I$24</c:f>
              <c:numCache>
                <c:formatCode>0.0_ </c:formatCode>
                <c:ptCount val="7"/>
                <c:pt idx="0">
                  <c:v>59.554140127388528</c:v>
                </c:pt>
                <c:pt idx="1">
                  <c:v>13.057324840764332</c:v>
                </c:pt>
                <c:pt idx="2">
                  <c:v>7.9617834394904454</c:v>
                </c:pt>
                <c:pt idx="3">
                  <c:v>5.0955414012738869</c:v>
                </c:pt>
                <c:pt idx="4">
                  <c:v>1.9108280254777072</c:v>
                </c:pt>
                <c:pt idx="5">
                  <c:v>2.5477707006369439</c:v>
                </c:pt>
                <c:pt idx="6">
                  <c:v>9.8726114649681538</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5778989164816"/>
          <c:y val="0.17953533586079518"/>
          <c:w val="0.48793222962514299"/>
          <c:h val="0.70479099834742875"/>
        </c:manualLayout>
      </c:layout>
      <c:pieChart>
        <c:varyColors val="1"/>
        <c:ser>
          <c:idx val="0"/>
          <c:order val="0"/>
          <c:tx>
            <c:strRef>
              <c:f>相談内容!$V$24</c:f>
              <c:strCache>
                <c:ptCount val="1"/>
                <c:pt idx="0">
                  <c:v>割合</c:v>
                </c:pt>
              </c:strCache>
            </c:strRef>
          </c:tx>
          <c:dPt>
            <c:idx val="0"/>
            <c:bubble3D val="0"/>
            <c:spPr>
              <a:pattFill prst="pct30">
                <a:fgClr>
                  <a:schemeClr val="bg1">
                    <a:lumMod val="75000"/>
                  </a:schemeClr>
                </a:fgClr>
                <a:bgClr>
                  <a:schemeClr val="bg1"/>
                </a:bgClr>
              </a:pattFill>
              <a:ln>
                <a:solidFill>
                  <a:schemeClr val="bg1">
                    <a:lumMod val="50000"/>
                  </a:schemeClr>
                </a:solidFill>
              </a:ln>
            </c:spPr>
          </c:dPt>
          <c:dPt>
            <c:idx val="1"/>
            <c:bubble3D val="0"/>
            <c:spPr>
              <a:pattFill prst="pct90">
                <a:fgClr>
                  <a:schemeClr val="bg1">
                    <a:lumMod val="75000"/>
                  </a:schemeClr>
                </a:fgClr>
                <a:bgClr>
                  <a:schemeClr val="bg1"/>
                </a:bgClr>
              </a:pattFill>
              <a:ln>
                <a:solidFill>
                  <a:schemeClr val="bg1">
                    <a:lumMod val="50000"/>
                  </a:schemeClr>
                </a:solidFill>
              </a:ln>
            </c:spPr>
          </c:dPt>
          <c:dPt>
            <c:idx val="2"/>
            <c:bubble3D val="0"/>
            <c:spPr>
              <a:pattFill prst="dkUpDiag">
                <a:fgClr>
                  <a:schemeClr val="bg1">
                    <a:lumMod val="50000"/>
                  </a:schemeClr>
                </a:fgClr>
                <a:bgClr>
                  <a:schemeClr val="bg1"/>
                </a:bgClr>
              </a:pattFill>
              <a:ln>
                <a:solidFill>
                  <a:schemeClr val="bg1">
                    <a:lumMod val="50000"/>
                  </a:schemeClr>
                </a:solidFill>
              </a:ln>
            </c:spPr>
          </c:dPt>
          <c:dPt>
            <c:idx val="3"/>
            <c:bubble3D val="0"/>
            <c:spPr>
              <a:solidFill>
                <a:schemeClr val="bg1">
                  <a:lumMod val="50000"/>
                </a:schemeClr>
              </a:solidFill>
              <a:ln>
                <a:solidFill>
                  <a:schemeClr val="bg1">
                    <a:lumMod val="50000"/>
                  </a:schemeClr>
                </a:solidFill>
              </a:ln>
            </c:spPr>
          </c:dPt>
          <c:dLbls>
            <c:dLbl>
              <c:idx val="0"/>
              <c:layout>
                <c:manualLayout>
                  <c:x val="-0.20661554113553396"/>
                  <c:y val="-0.1313885278903244"/>
                </c:manualLayout>
              </c:layout>
              <c:tx>
                <c:rich>
                  <a:bodyPr/>
                  <a:lstStyle/>
                  <a:p>
                    <a:r>
                      <a:rPr lang="ja-JP" altLang="en-US" sz="1000"/>
                      <a:t>学習相談</a:t>
                    </a:r>
                    <a:endParaRPr lang="en-US" altLang="ja-JP" sz="1000"/>
                  </a:p>
                  <a:p>
                    <a:r>
                      <a:rPr lang="en-US" altLang="ja-JP" sz="1000"/>
                      <a:t>64%</a:t>
                    </a:r>
                    <a:endParaRPr lang="en-US" altLang="ja-JP"/>
                  </a:p>
                </c:rich>
              </c:tx>
              <c:showLegendKey val="0"/>
              <c:showVal val="0"/>
              <c:showCatName val="1"/>
              <c:showSerName val="0"/>
              <c:showPercent val="1"/>
              <c:showBubbleSize val="0"/>
            </c:dLbl>
            <c:dLbl>
              <c:idx val="1"/>
              <c:layout>
                <c:manualLayout>
                  <c:x val="0.20902168987834174"/>
                  <c:y val="2.371837015518697E-2"/>
                </c:manualLayout>
              </c:layout>
              <c:showLegendKey val="0"/>
              <c:showVal val="0"/>
              <c:showCatName val="1"/>
              <c:showSerName val="0"/>
              <c:showPercent val="1"/>
              <c:showBubbleSize val="0"/>
            </c:dLbl>
            <c:dLbl>
              <c:idx val="2"/>
              <c:layout>
                <c:manualLayout>
                  <c:x val="-3.0536264934096353E-2"/>
                  <c:y val="1.4785435771145904E-2"/>
                </c:manualLayout>
              </c:layout>
              <c:showLegendKey val="0"/>
              <c:showVal val="0"/>
              <c:showCatName val="1"/>
              <c:showSerName val="0"/>
              <c:showPercent val="1"/>
              <c:showBubbleSize val="0"/>
            </c:dLbl>
            <c:dLbl>
              <c:idx val="3"/>
              <c:layout>
                <c:manualLayout>
                  <c:x val="-4.2973193924529932E-2"/>
                  <c:y val="-3.0151539699512873E-2"/>
                </c:manualLayout>
              </c:layout>
              <c:showLegendKey val="0"/>
              <c:showVal val="0"/>
              <c:showCatName val="1"/>
              <c:showSerName val="0"/>
              <c:showPercent val="1"/>
              <c:showBubbleSize val="0"/>
            </c:dLbl>
            <c:dLbl>
              <c:idx val="4"/>
              <c:layout>
                <c:manualLayout>
                  <c:x val="-0.13026117636934728"/>
                  <c:y val="-8.6070276457733533E-2"/>
                </c:manualLayout>
              </c:layout>
              <c:showLegendKey val="0"/>
              <c:showVal val="0"/>
              <c:showCatName val="1"/>
              <c:showSerName val="0"/>
              <c:showPercent val="1"/>
              <c:showBubbleSize val="0"/>
            </c:dLbl>
            <c:dLbl>
              <c:idx val="5"/>
              <c:layout>
                <c:manualLayout>
                  <c:x val="1.3755575635012843E-2"/>
                  <c:y val="-7.6963157383104885E-2"/>
                </c:manualLayout>
              </c:layout>
              <c:showLegendKey val="0"/>
              <c:showVal val="0"/>
              <c:showCatName val="1"/>
              <c:showSerName val="0"/>
              <c:showPercent val="1"/>
              <c:showBubbleSize val="0"/>
            </c:dLbl>
            <c:dLbl>
              <c:idx val="6"/>
              <c:layout>
                <c:manualLayout>
                  <c:x val="5.217044590737633E-2"/>
                  <c:y val="-3.4017135523257837E-2"/>
                </c:manualLayout>
              </c:layout>
              <c:showLegendKey val="0"/>
              <c:showVal val="0"/>
              <c:showCatName val="1"/>
              <c:showSerName val="0"/>
              <c:showPercent val="1"/>
              <c:showBubbleSize val="0"/>
            </c:dLbl>
            <c:txPr>
              <a:bodyPr/>
              <a:lstStyle/>
              <a:p>
                <a:pPr>
                  <a:defRPr sz="1000">
                    <a:latin typeface="HGPｺﾞｼｯｸM" panose="020B0600000000000000" pitchFamily="50" charset="-128"/>
                    <a:ea typeface="HGPｺﾞｼｯｸM" panose="020B0600000000000000" pitchFamily="50" charset="-128"/>
                  </a:defRPr>
                </a:pPr>
                <a:endParaRPr lang="ja-JP"/>
              </a:p>
            </c:txPr>
            <c:showLegendKey val="0"/>
            <c:showVal val="0"/>
            <c:showCatName val="1"/>
            <c:showSerName val="0"/>
            <c:showPercent val="1"/>
            <c:showBubbleSize val="0"/>
            <c:showLeaderLines val="1"/>
          </c:dLbls>
          <c:cat>
            <c:strRef>
              <c:f>相談内容!$U$25:$U$28</c:f>
              <c:strCache>
                <c:ptCount val="4"/>
                <c:pt idx="0">
                  <c:v>学習相談</c:v>
                </c:pt>
                <c:pt idx="1">
                  <c:v>学習以外の相談</c:v>
                </c:pt>
                <c:pt idx="2">
                  <c:v>雑談</c:v>
                </c:pt>
                <c:pt idx="3">
                  <c:v>不明</c:v>
                </c:pt>
              </c:strCache>
            </c:strRef>
          </c:cat>
          <c:val>
            <c:numRef>
              <c:f>相談内容!$V$25:$V$28</c:f>
              <c:numCache>
                <c:formatCode>0.0_ </c:formatCode>
                <c:ptCount val="4"/>
                <c:pt idx="0">
                  <c:v>63.694267515923549</c:v>
                </c:pt>
                <c:pt idx="1">
                  <c:v>21.974522292993623</c:v>
                </c:pt>
                <c:pt idx="2">
                  <c:v>12.420382165605096</c:v>
                </c:pt>
                <c:pt idx="3">
                  <c:v>1.9108280254777072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57193186422168"/>
          <c:y val="0.22381399294785118"/>
          <c:w val="0.51354647783121066"/>
          <c:h val="0.7729133858267716"/>
        </c:manualLayout>
      </c:layout>
      <c:pieChart>
        <c:varyColors val="1"/>
        <c:ser>
          <c:idx val="0"/>
          <c:order val="0"/>
          <c:tx>
            <c:strRef>
              <c:f>相談内容!$AE$24</c:f>
              <c:strCache>
                <c:ptCount val="1"/>
                <c:pt idx="0">
                  <c:v>割合</c:v>
                </c:pt>
              </c:strCache>
            </c:strRef>
          </c:tx>
          <c:dPt>
            <c:idx val="0"/>
            <c:bubble3D val="0"/>
            <c:spPr>
              <a:pattFill prst="pct30">
                <a:fgClr>
                  <a:schemeClr val="bg1">
                    <a:lumMod val="75000"/>
                  </a:schemeClr>
                </a:fgClr>
                <a:bgClr>
                  <a:schemeClr val="bg1"/>
                </a:bgClr>
              </a:pattFill>
              <a:ln>
                <a:solidFill>
                  <a:schemeClr val="bg1">
                    <a:lumMod val="50000"/>
                  </a:schemeClr>
                </a:solidFill>
              </a:ln>
            </c:spPr>
          </c:dPt>
          <c:dPt>
            <c:idx val="1"/>
            <c:bubble3D val="0"/>
            <c:spPr>
              <a:pattFill prst="pct90">
                <a:fgClr>
                  <a:schemeClr val="bg1">
                    <a:lumMod val="75000"/>
                  </a:schemeClr>
                </a:fgClr>
                <a:bgClr>
                  <a:schemeClr val="bg1"/>
                </a:bgClr>
              </a:pattFill>
              <a:ln>
                <a:solidFill>
                  <a:schemeClr val="bg1">
                    <a:lumMod val="50000"/>
                  </a:schemeClr>
                </a:solidFill>
              </a:ln>
            </c:spPr>
          </c:dPt>
          <c:dPt>
            <c:idx val="2"/>
            <c:bubble3D val="0"/>
            <c:spPr>
              <a:pattFill prst="dkUpDiag">
                <a:fgClr>
                  <a:schemeClr val="bg1">
                    <a:lumMod val="50000"/>
                  </a:schemeClr>
                </a:fgClr>
                <a:bgClr>
                  <a:schemeClr val="bg1"/>
                </a:bgClr>
              </a:pattFill>
              <a:ln>
                <a:solidFill>
                  <a:schemeClr val="bg1">
                    <a:lumMod val="50000"/>
                  </a:schemeClr>
                </a:solidFill>
              </a:ln>
            </c:spPr>
          </c:dPt>
          <c:dPt>
            <c:idx val="3"/>
            <c:bubble3D val="0"/>
            <c:spPr>
              <a:solidFill>
                <a:schemeClr val="bg1">
                  <a:lumMod val="50000"/>
                </a:schemeClr>
              </a:solidFill>
              <a:ln>
                <a:solidFill>
                  <a:schemeClr val="bg1">
                    <a:lumMod val="50000"/>
                  </a:schemeClr>
                </a:solidFill>
              </a:ln>
            </c:spPr>
          </c:dPt>
          <c:dPt>
            <c:idx val="4"/>
            <c:bubble3D val="0"/>
            <c:spPr>
              <a:noFill/>
              <a:ln>
                <a:solidFill>
                  <a:schemeClr val="bg1">
                    <a:lumMod val="50000"/>
                  </a:schemeClr>
                </a:solidFill>
              </a:ln>
            </c:spPr>
          </c:dPt>
          <c:dPt>
            <c:idx val="5"/>
            <c:bubble3D val="0"/>
            <c:spPr>
              <a:pattFill prst="pct40">
                <a:fgClr>
                  <a:schemeClr val="bg1">
                    <a:lumMod val="50000"/>
                  </a:schemeClr>
                </a:fgClr>
                <a:bgClr>
                  <a:schemeClr val="bg1"/>
                </a:bgClr>
              </a:pattFill>
              <a:ln>
                <a:solidFill>
                  <a:schemeClr val="bg1">
                    <a:lumMod val="50000"/>
                  </a:schemeClr>
                </a:solidFill>
              </a:ln>
            </c:spPr>
          </c:dPt>
          <c:dPt>
            <c:idx val="6"/>
            <c:bubble3D val="0"/>
            <c:spPr>
              <a:pattFill prst="smGrid">
                <a:fgClr>
                  <a:schemeClr val="bg1">
                    <a:lumMod val="50000"/>
                  </a:schemeClr>
                </a:fgClr>
                <a:bgClr>
                  <a:schemeClr val="bg1"/>
                </a:bgClr>
              </a:pattFill>
              <a:ln>
                <a:solidFill>
                  <a:schemeClr val="bg1">
                    <a:lumMod val="50000"/>
                  </a:schemeClr>
                </a:solidFill>
              </a:ln>
            </c:spPr>
          </c:dPt>
          <c:dLbls>
            <c:dLbl>
              <c:idx val="0"/>
              <c:layout>
                <c:manualLayout>
                  <c:x val="-0.16000239383757814"/>
                  <c:y val="0.15840888820936225"/>
                </c:manualLayout>
              </c:layout>
              <c:tx>
                <c:rich>
                  <a:bodyPr/>
                  <a:lstStyle/>
                  <a:p>
                    <a:r>
                      <a:rPr lang="ja-JP" altLang="en-US" sz="1000"/>
                      <a:t>数学</a:t>
                    </a:r>
                    <a:endParaRPr lang="en-US" altLang="ja-JP" sz="1000"/>
                  </a:p>
                  <a:p>
                    <a:r>
                      <a:rPr lang="en-US" altLang="ja-JP" sz="1000"/>
                      <a:t>35%</a:t>
                    </a:r>
                    <a:endParaRPr lang="en-US" altLang="ja-JP"/>
                  </a:p>
                </c:rich>
              </c:tx>
              <c:showLegendKey val="0"/>
              <c:showVal val="0"/>
              <c:showCatName val="1"/>
              <c:showSerName val="0"/>
              <c:showPercent val="1"/>
              <c:showBubbleSize val="0"/>
            </c:dLbl>
            <c:dLbl>
              <c:idx val="1"/>
              <c:layout>
                <c:manualLayout>
                  <c:x val="9.388257675844211E-2"/>
                  <c:y val="-0.10791378350433468"/>
                </c:manualLayout>
              </c:layout>
              <c:tx>
                <c:rich>
                  <a:bodyPr/>
                  <a:lstStyle/>
                  <a:p>
                    <a:r>
                      <a:rPr lang="ja-JP" altLang="en-US" sz="1000"/>
                      <a:t>物理学
</a:t>
                    </a:r>
                    <a:r>
                      <a:rPr lang="en-US" altLang="ja-JP" sz="1000"/>
                      <a:t>39%</a:t>
                    </a:r>
                    <a:endParaRPr lang="ja-JP" altLang="en-US"/>
                  </a:p>
                </c:rich>
              </c:tx>
              <c:showLegendKey val="0"/>
              <c:showVal val="0"/>
              <c:showCatName val="1"/>
              <c:showSerName val="0"/>
              <c:showPercent val="1"/>
              <c:showBubbleSize val="0"/>
            </c:dLbl>
            <c:dLbl>
              <c:idx val="2"/>
              <c:layout>
                <c:manualLayout>
                  <c:x val="-7.0793566911518613E-2"/>
                  <c:y val="0.28636390148201174"/>
                </c:manualLayout>
              </c:layout>
              <c:showLegendKey val="0"/>
              <c:showVal val="0"/>
              <c:showCatName val="1"/>
              <c:showSerName val="0"/>
              <c:showPercent val="1"/>
              <c:showBubbleSize val="0"/>
            </c:dLbl>
            <c:dLbl>
              <c:idx val="3"/>
              <c:layout>
                <c:manualLayout>
                  <c:x val="-9.059733305148937E-2"/>
                  <c:y val="0.19439963943900951"/>
                </c:manualLayout>
              </c:layout>
              <c:showLegendKey val="0"/>
              <c:showVal val="0"/>
              <c:showCatName val="1"/>
              <c:showSerName val="0"/>
              <c:showPercent val="1"/>
              <c:showBubbleSize val="0"/>
            </c:dLbl>
            <c:dLbl>
              <c:idx val="4"/>
              <c:layout>
                <c:manualLayout>
                  <c:x val="-0.13581109408303829"/>
                  <c:y val="0.20247938704631618"/>
                </c:manualLayout>
              </c:layout>
              <c:tx>
                <c:rich>
                  <a:bodyPr/>
                  <a:lstStyle/>
                  <a:p>
                    <a:r>
                      <a:rPr lang="ja-JP" altLang="en-US" sz="1000"/>
                      <a:t>レポートの書き方
</a:t>
                    </a:r>
                    <a:r>
                      <a:rPr lang="en-US" altLang="ja-JP" sz="1000"/>
                      <a:t>14%</a:t>
                    </a:r>
                    <a:endParaRPr lang="ja-JP" altLang="en-US"/>
                  </a:p>
                </c:rich>
              </c:tx>
              <c:showLegendKey val="0"/>
              <c:showVal val="0"/>
              <c:showCatName val="1"/>
              <c:showSerName val="0"/>
              <c:showPercent val="1"/>
              <c:showBubbleSize val="0"/>
            </c:dLbl>
            <c:dLbl>
              <c:idx val="5"/>
              <c:layout>
                <c:manualLayout>
                  <c:x val="-0.143879229861368"/>
                  <c:y val="0"/>
                </c:manualLayout>
              </c:layout>
              <c:tx>
                <c:rich>
                  <a:bodyPr/>
                  <a:lstStyle/>
                  <a:p>
                    <a:r>
                      <a:rPr lang="ja-JP" altLang="en-US" sz="1000"/>
                      <a:t>学習の仕方
</a:t>
                    </a:r>
                    <a:r>
                      <a:rPr lang="en-US" altLang="ja-JP" sz="1000"/>
                      <a:t>2%</a:t>
                    </a:r>
                    <a:endParaRPr lang="ja-JP" altLang="en-US" sz="1000"/>
                  </a:p>
                </c:rich>
              </c:tx>
              <c:showLegendKey val="0"/>
              <c:showVal val="0"/>
              <c:showCatName val="1"/>
              <c:showSerName val="0"/>
              <c:showPercent val="1"/>
              <c:showBubbleSize val="0"/>
            </c:dLbl>
            <c:dLbl>
              <c:idx val="6"/>
              <c:layout>
                <c:manualLayout>
                  <c:x val="-4.4819884091669752E-2"/>
                  <c:y val="-1.3468013468013467E-2"/>
                </c:manualLayout>
              </c:layout>
              <c:showLegendKey val="0"/>
              <c:showVal val="0"/>
              <c:showCatName val="1"/>
              <c:showSerName val="0"/>
              <c:showPercent val="1"/>
              <c:showBubbleSize val="0"/>
            </c:dLbl>
            <c:txPr>
              <a:bodyPr/>
              <a:lstStyle/>
              <a:p>
                <a:pPr>
                  <a:defRPr sz="1000">
                    <a:latin typeface="HGPｺﾞｼｯｸM" panose="020B0600000000000000" pitchFamily="50" charset="-128"/>
                    <a:ea typeface="HGPｺﾞｼｯｸM" panose="020B0600000000000000" pitchFamily="50" charset="-128"/>
                  </a:defRPr>
                </a:pPr>
                <a:endParaRPr lang="ja-JP"/>
              </a:p>
            </c:txPr>
            <c:showLegendKey val="0"/>
            <c:showVal val="0"/>
            <c:showCatName val="1"/>
            <c:showSerName val="0"/>
            <c:showPercent val="1"/>
            <c:showBubbleSize val="0"/>
            <c:showLeaderLines val="1"/>
          </c:dLbls>
          <c:cat>
            <c:strRef>
              <c:f>相談内容!$AD$25:$AD$31</c:f>
              <c:strCache>
                <c:ptCount val="7"/>
                <c:pt idx="0">
                  <c:v>数学</c:v>
                </c:pt>
                <c:pt idx="1">
                  <c:v>物理</c:v>
                </c:pt>
                <c:pt idx="2">
                  <c:v>化学</c:v>
                </c:pt>
                <c:pt idx="3">
                  <c:v>英語</c:v>
                </c:pt>
                <c:pt idx="4">
                  <c:v>レポートの書き方</c:v>
                </c:pt>
                <c:pt idx="5">
                  <c:v>学習の仕方</c:v>
                </c:pt>
                <c:pt idx="6">
                  <c:v>その他</c:v>
                </c:pt>
              </c:strCache>
            </c:strRef>
          </c:cat>
          <c:val>
            <c:numRef>
              <c:f>相談内容!$AE$25:$AE$31</c:f>
              <c:numCache>
                <c:formatCode>0.0_ </c:formatCode>
                <c:ptCount val="7"/>
                <c:pt idx="0">
                  <c:v>34.5</c:v>
                </c:pt>
                <c:pt idx="1">
                  <c:v>39</c:v>
                </c:pt>
                <c:pt idx="2">
                  <c:v>6.5</c:v>
                </c:pt>
                <c:pt idx="3">
                  <c:v>2</c:v>
                </c:pt>
                <c:pt idx="4">
                  <c:v>14.000000000000002</c:v>
                </c:pt>
                <c:pt idx="5">
                  <c:v>1.5</c:v>
                </c:pt>
                <c:pt idx="6">
                  <c:v>2.5</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56262877563764"/>
          <c:y val="0.19491643351675003"/>
          <c:w val="0.50800479287915101"/>
          <c:h val="0.72707593255883485"/>
        </c:manualLayout>
      </c:layout>
      <c:pieChart>
        <c:varyColors val="1"/>
        <c:ser>
          <c:idx val="0"/>
          <c:order val="0"/>
          <c:tx>
            <c:strRef>
              <c:f>相談内容!$AE$41</c:f>
              <c:strCache>
                <c:ptCount val="1"/>
                <c:pt idx="0">
                  <c:v>割合</c:v>
                </c:pt>
              </c:strCache>
            </c:strRef>
          </c:tx>
          <c:dPt>
            <c:idx val="0"/>
            <c:bubble3D val="0"/>
            <c:spPr>
              <a:pattFill prst="pct30">
                <a:fgClr>
                  <a:schemeClr val="bg1">
                    <a:lumMod val="75000"/>
                  </a:schemeClr>
                </a:fgClr>
                <a:bgClr>
                  <a:schemeClr val="bg1"/>
                </a:bgClr>
              </a:pattFill>
              <a:ln>
                <a:solidFill>
                  <a:schemeClr val="bg1">
                    <a:lumMod val="50000"/>
                  </a:schemeClr>
                </a:solidFill>
              </a:ln>
            </c:spPr>
          </c:dPt>
          <c:dPt>
            <c:idx val="1"/>
            <c:bubble3D val="0"/>
            <c:spPr>
              <a:pattFill prst="pct90">
                <a:fgClr>
                  <a:schemeClr val="bg1">
                    <a:lumMod val="75000"/>
                  </a:schemeClr>
                </a:fgClr>
                <a:bgClr>
                  <a:schemeClr val="bg1"/>
                </a:bgClr>
              </a:pattFill>
              <a:ln>
                <a:solidFill>
                  <a:schemeClr val="bg1">
                    <a:lumMod val="50000"/>
                  </a:schemeClr>
                </a:solidFill>
              </a:ln>
            </c:spPr>
          </c:dPt>
          <c:dPt>
            <c:idx val="2"/>
            <c:bubble3D val="0"/>
            <c:spPr>
              <a:pattFill prst="pct5">
                <a:fgClr>
                  <a:schemeClr val="bg1">
                    <a:lumMod val="50000"/>
                  </a:schemeClr>
                </a:fgClr>
                <a:bgClr>
                  <a:schemeClr val="bg1"/>
                </a:bgClr>
              </a:pattFill>
              <a:ln>
                <a:solidFill>
                  <a:schemeClr val="bg1">
                    <a:lumMod val="50000"/>
                  </a:schemeClr>
                </a:solidFill>
              </a:ln>
            </c:spPr>
          </c:dPt>
          <c:dPt>
            <c:idx val="3"/>
            <c:bubble3D val="0"/>
            <c:spPr>
              <a:pattFill prst="pct40">
                <a:fgClr>
                  <a:schemeClr val="bg1">
                    <a:lumMod val="50000"/>
                  </a:schemeClr>
                </a:fgClr>
                <a:bgClr>
                  <a:schemeClr val="bg1"/>
                </a:bgClr>
              </a:pattFill>
              <a:ln>
                <a:solidFill>
                  <a:schemeClr val="bg1">
                    <a:lumMod val="50000"/>
                  </a:schemeClr>
                </a:solidFill>
              </a:ln>
            </c:spPr>
          </c:dPt>
          <c:dPt>
            <c:idx val="4"/>
            <c:bubble3D val="0"/>
            <c:spPr>
              <a:pattFill prst="smGrid">
                <a:fgClr>
                  <a:schemeClr val="bg1">
                    <a:lumMod val="50000"/>
                  </a:schemeClr>
                </a:fgClr>
                <a:bgClr>
                  <a:schemeClr val="bg1"/>
                </a:bgClr>
              </a:pattFill>
              <a:ln>
                <a:solidFill>
                  <a:schemeClr val="bg1">
                    <a:lumMod val="50000"/>
                  </a:schemeClr>
                </a:solidFill>
              </a:ln>
            </c:spPr>
          </c:dPt>
          <c:dPt>
            <c:idx val="5"/>
            <c:bubble3D val="0"/>
            <c:spPr>
              <a:noFill/>
              <a:ln>
                <a:solidFill>
                  <a:schemeClr val="bg1">
                    <a:lumMod val="50000"/>
                  </a:schemeClr>
                </a:solidFill>
              </a:ln>
            </c:spPr>
          </c:dPt>
          <c:dLbls>
            <c:dLbl>
              <c:idx val="0"/>
              <c:layout>
                <c:manualLayout>
                  <c:x val="-0.12184975249429325"/>
                  <c:y val="0.22075158829445385"/>
                </c:manualLayout>
              </c:layout>
              <c:tx>
                <c:rich>
                  <a:bodyPr/>
                  <a:lstStyle/>
                  <a:p>
                    <a:r>
                      <a:rPr lang="ja-JP" altLang="en-US" sz="1000"/>
                      <a:t>進路</a:t>
                    </a:r>
                    <a:endParaRPr lang="en-US" altLang="ja-JP" sz="1000"/>
                  </a:p>
                  <a:p>
                    <a:r>
                      <a:rPr lang="en-US" altLang="ja-JP" sz="1000"/>
                      <a:t>19%</a:t>
                    </a:r>
                    <a:endParaRPr lang="en-US" altLang="ja-JP"/>
                  </a:p>
                </c:rich>
              </c:tx>
              <c:showLegendKey val="0"/>
              <c:showVal val="0"/>
              <c:showCatName val="1"/>
              <c:showSerName val="0"/>
              <c:showPercent val="1"/>
              <c:showBubbleSize val="0"/>
            </c:dLbl>
            <c:dLbl>
              <c:idx val="1"/>
              <c:layout>
                <c:manualLayout>
                  <c:x val="-0.20867253156873306"/>
                  <c:y val="-0.12327274511246843"/>
                </c:manualLayout>
              </c:layout>
              <c:tx>
                <c:rich>
                  <a:bodyPr/>
                  <a:lstStyle/>
                  <a:p>
                    <a:r>
                      <a:rPr lang="ja-JP" altLang="en-US" sz="1000"/>
                      <a:t>課外活動
</a:t>
                    </a:r>
                    <a:r>
                      <a:rPr lang="en-US" altLang="ja-JP" sz="1000"/>
                      <a:t>27%</a:t>
                    </a:r>
                    <a:endParaRPr lang="ja-JP" altLang="en-US"/>
                  </a:p>
                </c:rich>
              </c:tx>
              <c:showLegendKey val="0"/>
              <c:showVal val="0"/>
              <c:showCatName val="1"/>
              <c:showSerName val="0"/>
              <c:showPercent val="1"/>
              <c:showBubbleSize val="0"/>
            </c:dLbl>
            <c:dLbl>
              <c:idx val="2"/>
              <c:layout>
                <c:manualLayout>
                  <c:x val="0.17798079800285554"/>
                  <c:y val="-0.16815071013319594"/>
                </c:manualLayout>
              </c:layout>
              <c:showLegendKey val="0"/>
              <c:showVal val="0"/>
              <c:showCatName val="1"/>
              <c:showSerName val="0"/>
              <c:showPercent val="1"/>
              <c:showBubbleSize val="0"/>
            </c:dLbl>
            <c:dLbl>
              <c:idx val="3"/>
              <c:layout>
                <c:manualLayout>
                  <c:x val="-1.6387870083014872E-2"/>
                  <c:y val="0.10951210537935097"/>
                </c:manualLayout>
              </c:layout>
              <c:showLegendKey val="0"/>
              <c:showVal val="0"/>
              <c:showCatName val="1"/>
              <c:showSerName val="0"/>
              <c:showPercent val="1"/>
              <c:showBubbleSize val="0"/>
            </c:dLbl>
            <c:dLbl>
              <c:idx val="4"/>
              <c:layout>
                <c:manualLayout>
                  <c:x val="-4.6206536886472256E-2"/>
                  <c:y val="-2.525817450388795E-2"/>
                </c:manualLayout>
              </c:layout>
              <c:tx>
                <c:rich>
                  <a:bodyPr/>
                  <a:lstStyle/>
                  <a:p>
                    <a:r>
                      <a:rPr lang="ja-JP" altLang="en-US" sz="800"/>
                      <a:t>学習の仕方</a:t>
                    </a:r>
                    <a:r>
                      <a:rPr lang="ja-JP" altLang="en-US" sz="1000"/>
                      <a:t>
</a:t>
                    </a:r>
                    <a:r>
                      <a:rPr lang="en-US" altLang="ja-JP" sz="1000"/>
                      <a:t>3%</a:t>
                    </a:r>
                    <a:endParaRPr lang="ja-JP" altLang="en-US"/>
                  </a:p>
                </c:rich>
              </c:tx>
              <c:showLegendKey val="0"/>
              <c:showVal val="0"/>
              <c:showCatName val="1"/>
              <c:showSerName val="0"/>
              <c:showPercent val="1"/>
              <c:showBubbleSize val="0"/>
            </c:dLbl>
            <c:dLbl>
              <c:idx val="5"/>
              <c:layout>
                <c:manualLayout>
                  <c:x val="0.12623252712303468"/>
                  <c:y val="0.21513773395148039"/>
                </c:manualLayout>
              </c:layout>
              <c:showLegendKey val="0"/>
              <c:showVal val="0"/>
              <c:showCatName val="1"/>
              <c:showSerName val="0"/>
              <c:showPercent val="1"/>
              <c:showBubbleSize val="0"/>
            </c:dLbl>
            <c:dLbl>
              <c:idx val="6"/>
              <c:layout>
                <c:manualLayout>
                  <c:x val="5.5853598410695898E-2"/>
                  <c:y val="-9.1988007427925234E-2"/>
                </c:manualLayout>
              </c:layout>
              <c:showLegendKey val="0"/>
              <c:showVal val="0"/>
              <c:showCatName val="1"/>
              <c:showSerName val="0"/>
              <c:showPercent val="1"/>
              <c:showBubbleSize val="0"/>
            </c:dLbl>
            <c:txPr>
              <a:bodyPr/>
              <a:lstStyle/>
              <a:p>
                <a:pPr>
                  <a:defRPr sz="1000">
                    <a:latin typeface="HGPｺﾞｼｯｸM" panose="020B0600000000000000" pitchFamily="50" charset="-128"/>
                    <a:ea typeface="HGPｺﾞｼｯｸM" panose="020B0600000000000000" pitchFamily="50" charset="-128"/>
                  </a:defRPr>
                </a:pPr>
                <a:endParaRPr lang="ja-JP"/>
              </a:p>
            </c:txPr>
            <c:showLegendKey val="0"/>
            <c:showVal val="0"/>
            <c:showCatName val="1"/>
            <c:showSerName val="0"/>
            <c:showPercent val="1"/>
            <c:showBubbleSize val="0"/>
            <c:showLeaderLines val="1"/>
          </c:dLbls>
          <c:cat>
            <c:strRef>
              <c:f>相談内容!$AD$42:$AD$47</c:f>
              <c:strCache>
                <c:ptCount val="6"/>
                <c:pt idx="0">
                  <c:v>進路</c:v>
                </c:pt>
                <c:pt idx="1">
                  <c:v>課外活動</c:v>
                </c:pt>
                <c:pt idx="2">
                  <c:v>大学生活</c:v>
                </c:pt>
                <c:pt idx="3">
                  <c:v>卒業研究</c:v>
                </c:pt>
                <c:pt idx="4">
                  <c:v>留学</c:v>
                </c:pt>
                <c:pt idx="5">
                  <c:v>その他</c:v>
                </c:pt>
              </c:strCache>
            </c:strRef>
          </c:cat>
          <c:val>
            <c:numRef>
              <c:f>相談内容!$AE$42:$AE$47</c:f>
              <c:numCache>
                <c:formatCode>0.0_ </c:formatCode>
                <c:ptCount val="6"/>
                <c:pt idx="0">
                  <c:v>18.840579710144929</c:v>
                </c:pt>
                <c:pt idx="1">
                  <c:v>27.536231884057973</c:v>
                </c:pt>
                <c:pt idx="2">
                  <c:v>28.985507246376805</c:v>
                </c:pt>
                <c:pt idx="3">
                  <c:v>5.7971014492753614</c:v>
                </c:pt>
                <c:pt idx="4">
                  <c:v>2.8985507246376807</c:v>
                </c:pt>
                <c:pt idx="5">
                  <c:v>15.942028985507244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88648080227768"/>
          <c:y val="7.0970403679231409E-2"/>
          <c:w val="0.47254775761725437"/>
          <c:h val="0.88290807678284733"/>
        </c:manualLayout>
      </c:layout>
      <c:pieChart>
        <c:varyColors val="1"/>
        <c:ser>
          <c:idx val="0"/>
          <c:order val="0"/>
          <c:spPr>
            <a:ln>
              <a:solidFill>
                <a:schemeClr val="bg1">
                  <a:lumMod val="50000"/>
                </a:schemeClr>
              </a:solidFill>
            </a:ln>
          </c:spPr>
          <c:dPt>
            <c:idx val="0"/>
            <c:bubble3D val="0"/>
            <c:spPr>
              <a:pattFill prst="pct10">
                <a:fgClr>
                  <a:schemeClr val="bg1">
                    <a:lumMod val="50000"/>
                  </a:schemeClr>
                </a:fgClr>
                <a:bgClr>
                  <a:schemeClr val="bg1"/>
                </a:bgClr>
              </a:pattFill>
              <a:ln>
                <a:solidFill>
                  <a:schemeClr val="bg1">
                    <a:lumMod val="50000"/>
                  </a:schemeClr>
                </a:solidFill>
              </a:ln>
            </c:spPr>
          </c:dPt>
          <c:dPt>
            <c:idx val="1"/>
            <c:bubble3D val="0"/>
            <c:spPr>
              <a:pattFill prst="pct40">
                <a:fgClr>
                  <a:schemeClr val="bg1">
                    <a:lumMod val="50000"/>
                  </a:schemeClr>
                </a:fgClr>
                <a:bgClr>
                  <a:schemeClr val="bg1"/>
                </a:bgClr>
              </a:pattFill>
              <a:ln>
                <a:solidFill>
                  <a:schemeClr val="bg1">
                    <a:lumMod val="50000"/>
                  </a:schemeClr>
                </a:solidFill>
              </a:ln>
            </c:spPr>
          </c:dPt>
          <c:dPt>
            <c:idx val="2"/>
            <c:bubble3D val="0"/>
            <c:spPr>
              <a:noFill/>
              <a:ln>
                <a:solidFill>
                  <a:schemeClr val="bg1">
                    <a:lumMod val="50000"/>
                  </a:schemeClr>
                </a:solidFill>
              </a:ln>
            </c:spPr>
          </c:dPt>
          <c:dLbls>
            <c:dLbl>
              <c:idx val="0"/>
              <c:layout>
                <c:manualLayout>
                  <c:x val="-0.19754176316195771"/>
                  <c:y val="0.12342534106313638"/>
                </c:manualLayout>
              </c:layout>
              <c:tx>
                <c:rich>
                  <a:bodyPr/>
                  <a:lstStyle/>
                  <a:p>
                    <a:r>
                      <a:rPr lang="en-US" altLang="ja-JP" sz="1050">
                        <a:latin typeface="HGPｺﾞｼｯｸM" panose="020B0600000000000000" pitchFamily="50" charset="-128"/>
                        <a:ea typeface="HGPｺﾞｼｯｸM" panose="020B0600000000000000" pitchFamily="50" charset="-128"/>
                      </a:rPr>
                      <a:t>1</a:t>
                    </a:r>
                    <a:r>
                      <a:rPr lang="ja-JP" altLang="en-US" sz="1050">
                        <a:latin typeface="HGPｺﾞｼｯｸM" panose="020B0600000000000000" pitchFamily="50" charset="-128"/>
                        <a:ea typeface="HGPｺﾞｼｯｸM" panose="020B0600000000000000" pitchFamily="50" charset="-128"/>
                      </a:rPr>
                      <a:t>回</a:t>
                    </a:r>
                    <a:endParaRPr lang="en-US" altLang="ja-JP" sz="1050">
                      <a:latin typeface="HGPｺﾞｼｯｸM" panose="020B0600000000000000" pitchFamily="50" charset="-128"/>
                      <a:ea typeface="HGPｺﾞｼｯｸM" panose="020B0600000000000000" pitchFamily="50" charset="-128"/>
                    </a:endParaRPr>
                  </a:p>
                  <a:p>
                    <a:r>
                      <a:rPr lang="en-US" altLang="ja-JP" sz="1050">
                        <a:latin typeface="HGPｺﾞｼｯｸM" panose="020B0600000000000000" pitchFamily="50" charset="-128"/>
                        <a:ea typeface="HGPｺﾞｼｯｸM" panose="020B0600000000000000" pitchFamily="50" charset="-128"/>
                      </a:rPr>
                      <a:t>39%</a:t>
                    </a:r>
                    <a:r>
                      <a:rPr lang="ja-JP" altLang="en-US" sz="1050">
                        <a:latin typeface="HGPｺﾞｼｯｸM" panose="020B0600000000000000" pitchFamily="50" charset="-128"/>
                        <a:ea typeface="HGPｺﾞｼｯｸM" panose="020B0600000000000000" pitchFamily="50" charset="-128"/>
                      </a:rPr>
                      <a:t>（</a:t>
                    </a:r>
                    <a:r>
                      <a:rPr lang="en-US" altLang="ja-JP" sz="1050">
                        <a:latin typeface="HGPｺﾞｼｯｸM" panose="020B0600000000000000" pitchFamily="50" charset="-128"/>
                        <a:ea typeface="HGPｺﾞｼｯｸM" panose="020B0600000000000000" pitchFamily="50" charset="-128"/>
                      </a:rPr>
                      <a:t>14</a:t>
                    </a:r>
                    <a:r>
                      <a:rPr lang="ja-JP" altLang="en-US" sz="1050">
                        <a:latin typeface="HGPｺﾞｼｯｸM" panose="020B0600000000000000" pitchFamily="50" charset="-128"/>
                        <a:ea typeface="HGPｺﾞｼｯｸM" panose="020B0600000000000000" pitchFamily="50" charset="-128"/>
                      </a:rPr>
                      <a:t>）</a:t>
                    </a:r>
                    <a:endParaRPr lang="en-US" altLang="en-US"/>
                  </a:p>
                </c:rich>
              </c:tx>
              <c:showLegendKey val="0"/>
              <c:showVal val="0"/>
              <c:showCatName val="0"/>
              <c:showSerName val="0"/>
              <c:showPercent val="1"/>
              <c:showBubbleSize val="0"/>
            </c:dLbl>
            <c:dLbl>
              <c:idx val="1"/>
              <c:layout>
                <c:manualLayout>
                  <c:x val="0.16012042612320518"/>
                  <c:y val="-0.17451876207781722"/>
                </c:manualLayout>
              </c:layout>
              <c:tx>
                <c:rich>
                  <a:bodyPr/>
                  <a:lstStyle/>
                  <a:p>
                    <a:r>
                      <a:rPr lang="en-US" altLang="ja-JP" sz="1050"/>
                      <a:t>2</a:t>
                    </a:r>
                    <a:r>
                      <a:rPr lang="ja-JP" altLang="en-US" sz="1050"/>
                      <a:t>～</a:t>
                    </a:r>
                    <a:r>
                      <a:rPr lang="en-US" altLang="ja-JP" sz="1050"/>
                      <a:t>5</a:t>
                    </a:r>
                    <a:r>
                      <a:rPr lang="ja-JP" altLang="en-US" sz="1050"/>
                      <a:t>回</a:t>
                    </a:r>
                    <a:r>
                      <a:rPr lang="en-US" altLang="ja-JP" sz="1050"/>
                      <a:t/>
                    </a:r>
                    <a:br>
                      <a:rPr lang="en-US" altLang="ja-JP" sz="1050"/>
                    </a:br>
                    <a:r>
                      <a:rPr lang="en-US" altLang="ja-JP" sz="1050"/>
                      <a:t>47%</a:t>
                    </a:r>
                    <a:r>
                      <a:rPr lang="ja-JP" altLang="en-US" sz="1050"/>
                      <a:t>（</a:t>
                    </a:r>
                    <a:r>
                      <a:rPr lang="en-US" altLang="ja-JP" sz="1050"/>
                      <a:t>17</a:t>
                    </a:r>
                    <a:r>
                      <a:rPr lang="ja-JP" altLang="en-US" sz="1050"/>
                      <a:t>）</a:t>
                    </a:r>
                    <a:endParaRPr lang="en-US" altLang="en-US"/>
                  </a:p>
                </c:rich>
              </c:tx>
              <c:showLegendKey val="0"/>
              <c:showVal val="0"/>
              <c:showCatName val="0"/>
              <c:showSerName val="0"/>
              <c:showPercent val="1"/>
              <c:showBubbleSize val="0"/>
            </c:dLbl>
            <c:dLbl>
              <c:idx val="2"/>
              <c:layout>
                <c:manualLayout>
                  <c:x val="-9.2311164687475952E-2"/>
                  <c:y val="1.5293515139875819E-3"/>
                </c:manualLayout>
              </c:layout>
              <c:tx>
                <c:rich>
                  <a:bodyPr/>
                  <a:lstStyle/>
                  <a:p>
                    <a:r>
                      <a:rPr lang="en-US" altLang="ja-JP" sz="1050"/>
                      <a:t>6</a:t>
                    </a:r>
                    <a:r>
                      <a:rPr lang="ja-JP" altLang="en-US" sz="1050"/>
                      <a:t>回以上</a:t>
                    </a:r>
                    <a:r>
                      <a:rPr lang="en-US" altLang="ja-JP" sz="1050"/>
                      <a:t/>
                    </a:r>
                    <a:br>
                      <a:rPr lang="en-US" altLang="ja-JP" sz="1050"/>
                    </a:br>
                    <a:r>
                      <a:rPr lang="en-US" altLang="ja-JP" sz="1050"/>
                      <a:t>14%</a:t>
                    </a:r>
                    <a:r>
                      <a:rPr lang="ja-JP" altLang="en-US" sz="1050"/>
                      <a:t>（</a:t>
                    </a:r>
                    <a:r>
                      <a:rPr lang="en-US" altLang="ja-JP" sz="1050"/>
                      <a:t>5</a:t>
                    </a:r>
                    <a:r>
                      <a:rPr lang="ja-JP" altLang="en-US" sz="1050"/>
                      <a:t>）</a:t>
                    </a:r>
                    <a:endParaRPr lang="en-US" altLang="en-US"/>
                  </a:p>
                </c:rich>
              </c:tx>
              <c:showLegendKey val="0"/>
              <c:showVal val="0"/>
              <c:showCatName val="0"/>
              <c:showSerName val="0"/>
              <c:showPercent val="1"/>
              <c:showBubbleSize val="0"/>
            </c:dLbl>
            <c:dLbl>
              <c:idx val="3"/>
              <c:layout>
                <c:manualLayout>
                  <c:x val="4.0608151922186198E-2"/>
                  <c:y val="-8.015524125834983E-2"/>
                </c:manualLayout>
              </c:layout>
              <c:tx>
                <c:rich>
                  <a:bodyPr/>
                  <a:lstStyle/>
                  <a:p>
                    <a:r>
                      <a:rPr lang="en-US" altLang="ja-JP" sz="1050"/>
                      <a:t>1</a:t>
                    </a:r>
                    <a:br>
                      <a:rPr lang="en-US" altLang="ja-JP" sz="1050"/>
                    </a:br>
                    <a:r>
                      <a:rPr lang="en-US" altLang="ja-JP" sz="1050"/>
                      <a:t>8%</a:t>
                    </a:r>
                    <a:endParaRPr lang="en-US" altLang="en-US"/>
                  </a:p>
                </c:rich>
              </c:tx>
              <c:showLegendKey val="0"/>
              <c:showVal val="0"/>
              <c:showCatName val="0"/>
              <c:showSerName val="0"/>
              <c:showPercent val="1"/>
              <c:showBubbleSize val="0"/>
            </c:dLbl>
            <c:txPr>
              <a:bodyPr/>
              <a:lstStyle/>
              <a:p>
                <a:pPr>
                  <a:defRPr sz="1050">
                    <a:latin typeface="HGPｺﾞｼｯｸM" panose="020B0600000000000000" pitchFamily="50" charset="-128"/>
                    <a:ea typeface="HGPｺﾞｼｯｸM" panose="020B0600000000000000" pitchFamily="50" charset="-128"/>
                  </a:defRPr>
                </a:pPr>
                <a:endParaRPr lang="ja-JP"/>
              </a:p>
            </c:txPr>
            <c:showLegendKey val="0"/>
            <c:showVal val="0"/>
            <c:showCatName val="0"/>
            <c:showSerName val="0"/>
            <c:showPercent val="1"/>
            <c:showBubbleSize val="0"/>
            <c:showLeaderLines val="1"/>
          </c:dLbls>
          <c:cat>
            <c:strRef>
              <c:f>相談内容!$O$19:$O$21</c:f>
              <c:strCache>
                <c:ptCount val="3"/>
                <c:pt idx="0">
                  <c:v>1. 1回</c:v>
                </c:pt>
                <c:pt idx="1">
                  <c:v>2. 2～5回</c:v>
                </c:pt>
                <c:pt idx="2">
                  <c:v>3. 6回以上</c:v>
                </c:pt>
              </c:strCache>
            </c:strRef>
          </c:cat>
          <c:val>
            <c:numRef>
              <c:f>相談内容!$C$25:$E$25</c:f>
              <c:numCache>
                <c:formatCode>General</c:formatCode>
                <c:ptCount val="3"/>
                <c:pt idx="0">
                  <c:v>14</c:v>
                </c:pt>
                <c:pt idx="1">
                  <c:v>17</c:v>
                </c:pt>
                <c:pt idx="2">
                  <c:v>5</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77185017996534"/>
          <c:y val="0.2265232127828824"/>
          <c:w val="0.44545840465593972"/>
          <c:h val="0.75003977357881535"/>
        </c:manualLayout>
      </c:layout>
      <c:pieChart>
        <c:varyColors val="1"/>
        <c:ser>
          <c:idx val="0"/>
          <c:order val="0"/>
          <c:spPr>
            <a:ln>
              <a:solidFill>
                <a:schemeClr val="bg1">
                  <a:lumMod val="50000"/>
                </a:schemeClr>
              </a:solidFill>
            </a:ln>
          </c:spPr>
          <c:dPt>
            <c:idx val="0"/>
            <c:bubble3D val="0"/>
            <c:spPr>
              <a:pattFill prst="pct10">
                <a:fgClr>
                  <a:schemeClr val="bg1">
                    <a:lumMod val="50000"/>
                  </a:schemeClr>
                </a:fgClr>
                <a:bgClr>
                  <a:schemeClr val="bg1"/>
                </a:bgClr>
              </a:pattFill>
              <a:ln>
                <a:solidFill>
                  <a:schemeClr val="bg1">
                    <a:lumMod val="50000"/>
                  </a:schemeClr>
                </a:solidFill>
              </a:ln>
            </c:spPr>
          </c:dPt>
          <c:dPt>
            <c:idx val="1"/>
            <c:bubble3D val="0"/>
            <c:spPr>
              <a:pattFill prst="pct40">
                <a:fgClr>
                  <a:schemeClr val="bg1">
                    <a:lumMod val="50000"/>
                  </a:schemeClr>
                </a:fgClr>
                <a:bgClr>
                  <a:schemeClr val="bg1"/>
                </a:bgClr>
              </a:pattFill>
              <a:ln>
                <a:solidFill>
                  <a:schemeClr val="bg1">
                    <a:lumMod val="50000"/>
                  </a:schemeClr>
                </a:solidFill>
              </a:ln>
            </c:spPr>
          </c:dPt>
          <c:dPt>
            <c:idx val="2"/>
            <c:bubble3D val="0"/>
            <c:spPr>
              <a:solidFill>
                <a:schemeClr val="bg1">
                  <a:lumMod val="50000"/>
                </a:schemeClr>
              </a:solidFill>
              <a:ln>
                <a:solidFill>
                  <a:schemeClr val="bg1">
                    <a:lumMod val="50000"/>
                  </a:schemeClr>
                </a:solidFill>
              </a:ln>
            </c:spPr>
          </c:dPt>
          <c:dPt>
            <c:idx val="3"/>
            <c:bubble3D val="0"/>
            <c:spPr>
              <a:noFill/>
              <a:ln>
                <a:solidFill>
                  <a:schemeClr val="bg1">
                    <a:lumMod val="50000"/>
                  </a:schemeClr>
                </a:solidFill>
              </a:ln>
            </c:spPr>
          </c:dPt>
          <c:dLbls>
            <c:dLbl>
              <c:idx val="0"/>
              <c:layout>
                <c:manualLayout>
                  <c:x val="-0.20930646904431066"/>
                  <c:y val="-0.11267534627478497"/>
                </c:manualLayout>
              </c:layout>
              <c:tx>
                <c:rich>
                  <a:bodyPr/>
                  <a:lstStyle/>
                  <a:p>
                    <a:r>
                      <a:rPr lang="ja-JP" altLang="en-US" sz="1000">
                        <a:latin typeface="HGPｺﾞｼｯｸM" panose="020B0600000000000000" pitchFamily="50" charset="-128"/>
                        <a:ea typeface="HGPｺﾞｼｯｸM" panose="020B0600000000000000" pitchFamily="50" charset="-128"/>
                      </a:rPr>
                      <a:t>満足</a:t>
                    </a:r>
                    <a:endParaRPr lang="en-US" altLang="ja-JP" sz="1000">
                      <a:latin typeface="HGPｺﾞｼｯｸM" panose="020B0600000000000000" pitchFamily="50" charset="-128"/>
                      <a:ea typeface="HGPｺﾞｼｯｸM" panose="020B0600000000000000" pitchFamily="50" charset="-128"/>
                    </a:endParaRPr>
                  </a:p>
                  <a:p>
                    <a:r>
                      <a:rPr lang="en-US" altLang="ja-JP" sz="1000">
                        <a:latin typeface="HGPｺﾞｼｯｸM" panose="020B0600000000000000" pitchFamily="50" charset="-128"/>
                        <a:ea typeface="HGPｺﾞｼｯｸM" panose="020B0600000000000000" pitchFamily="50" charset="-128"/>
                      </a:rPr>
                      <a:t>62%</a:t>
                    </a:r>
                    <a:r>
                      <a:rPr lang="ja-JP" altLang="en-US" sz="1000">
                        <a:latin typeface="HGPｺﾞｼｯｸM" panose="020B0600000000000000" pitchFamily="50" charset="-128"/>
                        <a:ea typeface="HGPｺﾞｼｯｸM" panose="020B0600000000000000" pitchFamily="50" charset="-128"/>
                      </a:rPr>
                      <a:t>（</a:t>
                    </a:r>
                    <a:r>
                      <a:rPr lang="en-US" altLang="ja-JP" sz="1000">
                        <a:latin typeface="HGPｺﾞｼｯｸM" panose="020B0600000000000000" pitchFamily="50" charset="-128"/>
                        <a:ea typeface="HGPｺﾞｼｯｸM" panose="020B0600000000000000" pitchFamily="50" charset="-128"/>
                      </a:rPr>
                      <a:t>22</a:t>
                    </a:r>
                    <a:r>
                      <a:rPr lang="ja-JP" altLang="en-US" sz="1000">
                        <a:latin typeface="HGPｺﾞｼｯｸM" panose="020B0600000000000000" pitchFamily="50" charset="-128"/>
                        <a:ea typeface="HGPｺﾞｼｯｸM" panose="020B0600000000000000" pitchFamily="50" charset="-128"/>
                      </a:rPr>
                      <a:t>）</a:t>
                    </a:r>
                    <a:endParaRPr lang="en-US" altLang="en-US" sz="1050"/>
                  </a:p>
                </c:rich>
              </c:tx>
              <c:showLegendKey val="0"/>
              <c:showVal val="0"/>
              <c:showCatName val="0"/>
              <c:showSerName val="0"/>
              <c:showPercent val="1"/>
              <c:showBubbleSize val="0"/>
            </c:dLbl>
            <c:dLbl>
              <c:idx val="1"/>
              <c:layout>
                <c:manualLayout>
                  <c:x val="0.203257681025166"/>
                  <c:y val="4.4819521322210974E-2"/>
                </c:manualLayout>
              </c:layout>
              <c:tx>
                <c:rich>
                  <a:bodyPr/>
                  <a:lstStyle/>
                  <a:p>
                    <a:r>
                      <a:rPr lang="ja-JP" altLang="en-US" sz="1000"/>
                      <a:t>やや満足</a:t>
                    </a:r>
                    <a:r>
                      <a:rPr lang="en-US" altLang="ja-JP" sz="1000"/>
                      <a:t/>
                    </a:r>
                    <a:br>
                      <a:rPr lang="en-US" altLang="ja-JP" sz="1000"/>
                    </a:br>
                    <a:r>
                      <a:rPr lang="en-US" altLang="ja-JP" sz="1000"/>
                      <a:t>30%</a:t>
                    </a:r>
                    <a:r>
                      <a:rPr lang="ja-JP" altLang="en-US" sz="1000"/>
                      <a:t>（</a:t>
                    </a:r>
                    <a:r>
                      <a:rPr lang="en-US" altLang="ja-JP" sz="1000"/>
                      <a:t>11</a:t>
                    </a:r>
                    <a:r>
                      <a:rPr lang="ja-JP" altLang="en-US" sz="1000"/>
                      <a:t>）</a:t>
                    </a:r>
                    <a:endParaRPr lang="en-US" altLang="en-US" sz="1050"/>
                  </a:p>
                </c:rich>
              </c:tx>
              <c:showLegendKey val="0"/>
              <c:showVal val="0"/>
              <c:showCatName val="0"/>
              <c:showSerName val="0"/>
              <c:showPercent val="1"/>
              <c:showBubbleSize val="0"/>
            </c:dLbl>
            <c:dLbl>
              <c:idx val="2"/>
              <c:layout>
                <c:manualLayout>
                  <c:x val="-0.12844751083638978"/>
                  <c:y val="0.24850336015690352"/>
                </c:manualLayout>
              </c:layout>
              <c:tx>
                <c:rich>
                  <a:bodyPr/>
                  <a:lstStyle/>
                  <a:p>
                    <a:r>
                      <a:rPr lang="ja-JP" altLang="en-US" sz="1000"/>
                      <a:t>やや不満</a:t>
                    </a:r>
                    <a:r>
                      <a:rPr lang="en-US" altLang="ja-JP" sz="1000"/>
                      <a:t/>
                    </a:r>
                    <a:br>
                      <a:rPr lang="en-US" altLang="ja-JP" sz="1000"/>
                    </a:br>
                    <a:r>
                      <a:rPr lang="en-US" altLang="ja-JP" sz="1000"/>
                      <a:t>0%</a:t>
                    </a:r>
                    <a:r>
                      <a:rPr lang="ja-JP" altLang="en-US" sz="1000"/>
                      <a:t>（</a:t>
                    </a:r>
                    <a:r>
                      <a:rPr lang="en-US" altLang="ja-JP" sz="1000"/>
                      <a:t>0</a:t>
                    </a:r>
                    <a:r>
                      <a:rPr lang="ja-JP" altLang="en-US" sz="1000"/>
                      <a:t>）</a:t>
                    </a:r>
                    <a:endParaRPr lang="en-US" altLang="en-US" sz="1050"/>
                  </a:p>
                </c:rich>
              </c:tx>
              <c:showLegendKey val="0"/>
              <c:showVal val="0"/>
              <c:showCatName val="0"/>
              <c:showSerName val="0"/>
              <c:showPercent val="1"/>
              <c:showBubbleSize val="0"/>
            </c:dLbl>
            <c:dLbl>
              <c:idx val="3"/>
              <c:layout>
                <c:manualLayout>
                  <c:x val="-6.1224789898005422E-2"/>
                  <c:y val="0"/>
                </c:manualLayout>
              </c:layout>
              <c:tx>
                <c:rich>
                  <a:bodyPr/>
                  <a:lstStyle/>
                  <a:p>
                    <a:r>
                      <a:rPr lang="ja-JP" altLang="en-US" sz="1000"/>
                      <a:t>不満</a:t>
                    </a:r>
                    <a:r>
                      <a:rPr lang="en-US" altLang="ja-JP" sz="1000"/>
                      <a:t/>
                    </a:r>
                    <a:br>
                      <a:rPr lang="en-US" altLang="ja-JP" sz="1000"/>
                    </a:br>
                    <a:r>
                      <a:rPr lang="en-US" altLang="ja-JP" sz="1000"/>
                      <a:t>8%</a:t>
                    </a:r>
                    <a:r>
                      <a:rPr lang="ja-JP" altLang="en-US" sz="1000"/>
                      <a:t>（</a:t>
                    </a:r>
                    <a:r>
                      <a:rPr lang="en-US" altLang="ja-JP" sz="1000"/>
                      <a:t>3</a:t>
                    </a:r>
                    <a:r>
                      <a:rPr lang="ja-JP" altLang="en-US" sz="1000"/>
                      <a:t>）</a:t>
                    </a:r>
                    <a:endParaRPr lang="en-US" altLang="en-US"/>
                  </a:p>
                </c:rich>
              </c:tx>
              <c:showLegendKey val="0"/>
              <c:showVal val="0"/>
              <c:showCatName val="0"/>
              <c:showSerName val="0"/>
              <c:showPercent val="1"/>
              <c:showBubbleSize val="0"/>
            </c:dLbl>
            <c:txPr>
              <a:bodyPr/>
              <a:lstStyle/>
              <a:p>
                <a:pPr>
                  <a:defRPr sz="1000">
                    <a:latin typeface="HGPｺﾞｼｯｸM" panose="020B0600000000000000" pitchFamily="50" charset="-128"/>
                    <a:ea typeface="HGPｺﾞｼｯｸM" panose="020B0600000000000000" pitchFamily="50" charset="-128"/>
                  </a:defRPr>
                </a:pPr>
                <a:endParaRPr lang="ja-JP"/>
              </a:p>
            </c:txPr>
            <c:showLegendKey val="0"/>
            <c:showVal val="0"/>
            <c:showCatName val="0"/>
            <c:showSerName val="0"/>
            <c:showPercent val="1"/>
            <c:showBubbleSize val="0"/>
            <c:showLeaderLines val="1"/>
          </c:dLbls>
          <c:cat>
            <c:strRef>
              <c:f>相談内容!$O$58:$O$61</c:f>
              <c:strCache>
                <c:ptCount val="4"/>
                <c:pt idx="0">
                  <c:v>4.満足</c:v>
                </c:pt>
                <c:pt idx="1">
                  <c:v>3.やや満足</c:v>
                </c:pt>
                <c:pt idx="2">
                  <c:v>2.やや不満</c:v>
                </c:pt>
                <c:pt idx="3">
                  <c:v>1.不満</c:v>
                </c:pt>
              </c:strCache>
            </c:strRef>
          </c:cat>
          <c:val>
            <c:numRef>
              <c:f>相談内容!$C$63:$F$63</c:f>
              <c:numCache>
                <c:formatCode>General</c:formatCode>
                <c:ptCount val="4"/>
                <c:pt idx="0">
                  <c:v>22</c:v>
                </c:pt>
                <c:pt idx="1">
                  <c:v>11</c:v>
                </c:pt>
                <c:pt idx="2">
                  <c:v>0</c:v>
                </c:pt>
                <c:pt idx="3">
                  <c:v>3</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77185017996534"/>
          <c:y val="0.2265232127828824"/>
          <c:w val="0.44545840465593972"/>
          <c:h val="0.75003977357881535"/>
        </c:manualLayout>
      </c:layout>
      <c:pieChart>
        <c:varyColors val="1"/>
        <c:dLbls>
          <c:showLegendKey val="0"/>
          <c:showVal val="0"/>
          <c:showCatName val="0"/>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7857C51-90CA-4525-B118-3AEBF41A9C16}" type="datetimeFigureOut">
              <a:rPr kumimoji="1" lang="ja-JP" altLang="en-US" smtClean="0"/>
              <a:t>2014/2/25</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3BD24D7-ED21-4B0C-8B53-8F142CFC529A}" type="slidenum">
              <a:rPr kumimoji="1" lang="ja-JP" altLang="en-US" smtClean="0"/>
              <a:t>‹#›</a:t>
            </a:fld>
            <a:endParaRPr kumimoji="1" lang="ja-JP" altLang="en-US"/>
          </a:p>
        </p:txBody>
      </p:sp>
    </p:spTree>
    <p:extLst>
      <p:ext uri="{BB962C8B-B14F-4D97-AF65-F5344CB8AC3E}">
        <p14:creationId xmlns:p14="http://schemas.microsoft.com/office/powerpoint/2010/main" val="1992291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64A4F85-0368-4849-943F-05EE277663C3}" type="datetimeFigureOut">
              <a:rPr kumimoji="1" lang="ja-JP" altLang="en-US" smtClean="0"/>
              <a:t>2014/2/25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D40A153-0E20-439A-B6CA-43870A30689A}" type="slidenum">
              <a:rPr kumimoji="1" lang="ja-JP" altLang="en-US" smtClean="0"/>
              <a:t>‹#›</a:t>
            </a:fld>
            <a:endParaRPr kumimoji="1" lang="ja-JP" altLang="en-US"/>
          </a:p>
        </p:txBody>
      </p:sp>
    </p:spTree>
    <p:extLst>
      <p:ext uri="{BB962C8B-B14F-4D97-AF65-F5344CB8AC3E}">
        <p14:creationId xmlns:p14="http://schemas.microsoft.com/office/powerpoint/2010/main" val="2974618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前に，徳島大学の附属図書館について簡単に説明します。各大学色んな事業をやっていますが，やはり，大学規模や学部の特色などによりできること，やった方が良いこと，などが違いますので，ご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D40A153-0E20-439A-B6CA-43870A30689A}" type="slidenum">
              <a:rPr kumimoji="1" lang="ja-JP" altLang="en-US" smtClean="0"/>
              <a:t>4</a:t>
            </a:fld>
            <a:endParaRPr kumimoji="1" lang="ja-JP" altLang="en-US"/>
          </a:p>
        </p:txBody>
      </p:sp>
    </p:spTree>
    <p:extLst>
      <p:ext uri="{BB962C8B-B14F-4D97-AF65-F5344CB8AC3E}">
        <p14:creationId xmlns:p14="http://schemas.microsoft.com/office/powerpoint/2010/main" val="3249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実際にいくつかのイベントや活動をしていきました。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BC43C2C-7E38-499F-B66A-1DC33316C15E}" type="slidenum">
              <a:rPr kumimoji="1" lang="ja-JP" altLang="en-US" smtClean="0"/>
              <a:t>15</a:t>
            </a:fld>
            <a:endParaRPr kumimoji="1" lang="ja-JP" altLang="en-US"/>
          </a:p>
        </p:txBody>
      </p:sp>
    </p:spTree>
    <p:extLst>
      <p:ext uri="{BB962C8B-B14F-4D97-AF65-F5344CB8AC3E}">
        <p14:creationId xmlns:p14="http://schemas.microsoft.com/office/powerpoint/2010/main" val="162476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アクティブラーニングの仕掛けは図書館だけではできません。</a:t>
            </a:r>
            <a:endParaRPr kumimoji="1" lang="en-US" altLang="ja-JP" dirty="0" smtClean="0"/>
          </a:p>
          <a:p>
            <a:r>
              <a:rPr kumimoji="1" lang="en-US" altLang="ja-JP" dirty="0" smtClean="0"/>
              <a:t>SSS</a:t>
            </a:r>
            <a:r>
              <a:rPr kumimoji="1" lang="ja-JP" altLang="en-US" dirty="0" smtClean="0"/>
              <a:t>は学生との協働で，他の大学とは少し違う活動ができていると思いますが，それでも最初から</a:t>
            </a:r>
            <a:r>
              <a:rPr kumimoji="1" lang="en-US" altLang="ja-JP" dirty="0" smtClean="0"/>
              <a:t>FD</a:t>
            </a:r>
            <a:r>
              <a:rPr kumimoji="1" lang="ja-JP" altLang="en-US" dirty="0" smtClean="0"/>
              <a:t>プログラムとしてできていたらどうだろう？と考えることがあります。</a:t>
            </a:r>
            <a:endParaRPr kumimoji="1" lang="en-US" altLang="ja-JP" dirty="0" smtClean="0"/>
          </a:p>
          <a:p>
            <a:r>
              <a:rPr kumimoji="1" lang="ja-JP" altLang="en-US" dirty="0" smtClean="0"/>
              <a:t>もっとうまくできたかも知れませんし，あるいは学生にとってはやはり大学から押し付けられたものと思ったかも知れません。</a:t>
            </a:r>
            <a:endParaRPr kumimoji="1" lang="en-US" altLang="ja-JP" dirty="0" smtClean="0"/>
          </a:p>
          <a:p>
            <a:r>
              <a:rPr kumimoji="1" lang="ja-JP" altLang="en-US" dirty="0" smtClean="0"/>
              <a:t>どちらかはわかりませんが，図書館が関わる状況として，戦略やプランがないことが苦しかったのは確かです。</a:t>
            </a:r>
            <a:endParaRPr kumimoji="1" lang="en-US" altLang="ja-JP" dirty="0" smtClean="0"/>
          </a:p>
          <a:p>
            <a:r>
              <a:rPr kumimoji="1" lang="ja-JP" altLang="en-US" dirty="0" smtClean="0"/>
              <a:t>今後は全学的なプランのようなものが必要だと思っています。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D40A153-0E20-439A-B6CA-43870A30689A}" type="slidenum">
              <a:rPr kumimoji="1" lang="ja-JP" altLang="en-US" smtClean="0"/>
              <a:t>34</a:t>
            </a:fld>
            <a:endParaRPr kumimoji="1" lang="ja-JP" altLang="en-US"/>
          </a:p>
        </p:txBody>
      </p:sp>
    </p:spTree>
    <p:extLst>
      <p:ext uri="{BB962C8B-B14F-4D97-AF65-F5344CB8AC3E}">
        <p14:creationId xmlns:p14="http://schemas.microsoft.com/office/powerpoint/2010/main" val="27971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「図書館の改革の方針」の策定</a:t>
            </a:r>
          </a:p>
          <a:p>
            <a:r>
              <a:rPr kumimoji="1" lang="ja-JP" altLang="en-US" dirty="0" smtClean="0"/>
              <a:t>教学組織との連携強化</a:t>
            </a:r>
          </a:p>
          <a:p>
            <a:r>
              <a:rPr kumimoji="1" lang="ja-JP" altLang="en-US" dirty="0" smtClean="0"/>
              <a:t>教育専門の副館長新設</a:t>
            </a:r>
          </a:p>
          <a:p>
            <a:r>
              <a:rPr kumimoji="1" lang="ja-JP" altLang="en-US" dirty="0" smtClean="0"/>
              <a:t>図書館での</a:t>
            </a:r>
            <a:r>
              <a:rPr kumimoji="1" lang="en-US" altLang="ja-JP" dirty="0" smtClean="0"/>
              <a:t>TA</a:t>
            </a:r>
            <a:r>
              <a:rPr kumimoji="1" lang="ja-JP" altLang="en-US" dirty="0" smtClean="0"/>
              <a:t>雇用</a:t>
            </a:r>
          </a:p>
          <a:p>
            <a:r>
              <a:rPr kumimoji="1" lang="en-US" altLang="ja-JP" dirty="0" smtClean="0"/>
              <a:t>SSS</a:t>
            </a:r>
            <a:r>
              <a:rPr kumimoji="1" lang="ja-JP" altLang="en-US" dirty="0" smtClean="0"/>
              <a:t>の全学展開　　　</a:t>
            </a:r>
            <a:endParaRPr kumimoji="1" lang="ja-JP" altLang="en-US" dirty="0"/>
          </a:p>
        </p:txBody>
      </p:sp>
      <p:sp>
        <p:nvSpPr>
          <p:cNvPr id="4" name="スライド番号プレースホルダー 3"/>
          <p:cNvSpPr>
            <a:spLocks noGrp="1"/>
          </p:cNvSpPr>
          <p:nvPr>
            <p:ph type="sldNum" sz="quarter" idx="10"/>
          </p:nvPr>
        </p:nvSpPr>
        <p:spPr/>
        <p:txBody>
          <a:bodyPr/>
          <a:lstStyle/>
          <a:p>
            <a:fld id="{DD40A153-0E20-439A-B6CA-43870A30689A}" type="slidenum">
              <a:rPr kumimoji="1" lang="ja-JP" altLang="en-US" smtClean="0"/>
              <a:t>35</a:t>
            </a:fld>
            <a:endParaRPr kumimoji="1" lang="ja-JP" altLang="en-US"/>
          </a:p>
        </p:txBody>
      </p:sp>
    </p:spTree>
    <p:extLst>
      <p:ext uri="{BB962C8B-B14F-4D97-AF65-F5344CB8AC3E}">
        <p14:creationId xmlns:p14="http://schemas.microsoft.com/office/powerpoint/2010/main" val="325996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学的なプランができた先で，何を目指すかということですが，どんな学生を育てたいのか，どんな教育を行っていきたいのか，という思いを共有し，アクティブ・ラーニングを推進する仕掛けを作って行けたらと考えています。</a:t>
            </a:r>
          </a:p>
          <a:p>
            <a:r>
              <a:rPr kumimoji="1" lang="ja-JP" altLang="en-US" dirty="0" smtClean="0"/>
              <a:t>図書館と先生が協力すれば，もっと良いものができると思っています。</a:t>
            </a:r>
            <a:endParaRPr kumimoji="1" lang="en-US" altLang="ja-JP" dirty="0" smtClean="0"/>
          </a:p>
          <a:p>
            <a:r>
              <a:rPr kumimoji="1" lang="ja-JP" altLang="en-US" dirty="0" smtClean="0"/>
              <a:t>新たに何かを作る，というよりも既存の学内の資源を有効に使う，ということです。</a:t>
            </a:r>
            <a:endParaRPr kumimoji="1" lang="en-US" altLang="ja-JP" dirty="0" smtClean="0"/>
          </a:p>
          <a:p>
            <a:r>
              <a:rPr kumimoji="1" lang="ja-JP" altLang="en-US" dirty="0" smtClean="0"/>
              <a:t>人のネットワークを使うことで，多大な資金を使わずできることがあります。ネットワークを組み替えるだけでも発揮できる力があると思っています。</a:t>
            </a:r>
            <a:endParaRPr kumimoji="1" lang="en-US" altLang="ja-JP" dirty="0" smtClean="0"/>
          </a:p>
          <a:p>
            <a:r>
              <a:rPr kumimoji="1" lang="ja-JP" altLang="en-US" dirty="0" smtClean="0"/>
              <a:t>そうやって人が繋がってできることは，自分の事となり，各人が強くコミットして取り組むようにもなると思います。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D40A153-0E20-439A-B6CA-43870A30689A}" type="slidenum">
              <a:rPr kumimoji="1" lang="ja-JP" altLang="en-US" smtClean="0"/>
              <a:t>36</a:t>
            </a:fld>
            <a:endParaRPr kumimoji="1" lang="ja-JP" altLang="en-US"/>
          </a:p>
        </p:txBody>
      </p:sp>
    </p:spTree>
    <p:extLst>
      <p:ext uri="{BB962C8B-B14F-4D97-AF65-F5344CB8AC3E}">
        <p14:creationId xmlns:p14="http://schemas.microsoft.com/office/powerpoint/2010/main" val="235085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図書館はそのネットワークの緩衝材になりえるのではないかと考えています。</a:t>
            </a:r>
            <a:endParaRPr kumimoji="1" lang="en-US" altLang="ja-JP" dirty="0" smtClean="0"/>
          </a:p>
          <a:p>
            <a:r>
              <a:rPr kumimoji="1" lang="ja-JP" altLang="en-US" dirty="0" smtClean="0"/>
              <a:t>多くの学部と多くの学生，先生が行きかう場だからです。そうやって，教育を楽しく促進する場，ファシリテーターになれればと考えています。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D40A153-0E20-439A-B6CA-43870A30689A}" type="slidenum">
              <a:rPr kumimoji="1" lang="ja-JP" altLang="en-US" smtClean="0"/>
              <a:t>37</a:t>
            </a:fld>
            <a:endParaRPr kumimoji="1" lang="ja-JP" altLang="en-US"/>
          </a:p>
        </p:txBody>
      </p:sp>
    </p:spTree>
    <p:extLst>
      <p:ext uri="{BB962C8B-B14F-4D97-AF65-F5344CB8AC3E}">
        <p14:creationId xmlns:p14="http://schemas.microsoft.com/office/powerpoint/2010/main" val="23691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上記を説明</a:t>
            </a:r>
            <a:endParaRPr kumimoji="1" lang="ja-JP" altLang="en-US" dirty="0"/>
          </a:p>
        </p:txBody>
      </p:sp>
      <p:sp>
        <p:nvSpPr>
          <p:cNvPr id="4" name="スライド番号プレースホルダー 3"/>
          <p:cNvSpPr>
            <a:spLocks noGrp="1"/>
          </p:cNvSpPr>
          <p:nvPr>
            <p:ph type="sldNum" sz="quarter" idx="10"/>
          </p:nvPr>
        </p:nvSpPr>
        <p:spPr/>
        <p:txBody>
          <a:bodyPr/>
          <a:lstStyle/>
          <a:p>
            <a:fld id="{BBC43C2C-7E38-499F-B66A-1DC33316C15E}" type="slidenum">
              <a:rPr kumimoji="1" lang="ja-JP" altLang="en-US" smtClean="0"/>
              <a:t>6</a:t>
            </a:fld>
            <a:endParaRPr kumimoji="1" lang="ja-JP" altLang="en-US"/>
          </a:p>
        </p:txBody>
      </p:sp>
    </p:spTree>
    <p:extLst>
      <p:ext uri="{BB962C8B-B14F-4D97-AF65-F5344CB8AC3E}">
        <p14:creationId xmlns:p14="http://schemas.microsoft.com/office/powerpoint/2010/main" val="238693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では，徳島大学附属図書館のラーニング・コモンズについて説明します。</a:t>
            </a:r>
            <a:endParaRPr kumimoji="1" lang="en-US" altLang="ja-JP" dirty="0" smtClean="0"/>
          </a:p>
          <a:p>
            <a:endParaRPr kumimoji="1" lang="en-US" altLang="ja-JP" dirty="0" smtClean="0"/>
          </a:p>
          <a:p>
            <a:r>
              <a:rPr kumimoji="1" lang="ja-JP" altLang="en-US" dirty="0" smtClean="0"/>
              <a:t>徳島大学附属図書館は，２００９年にリニューアル・オープンし，その時から，コンセプトとして「ラーニング・コモンズ」ということを打ち出していたが，「ラーニング・コモンズ」という場所はなく，機能も十分ではなかった。</a:t>
            </a:r>
            <a:endParaRPr kumimoji="1" lang="en-US" altLang="ja-JP" dirty="0" smtClean="0"/>
          </a:p>
          <a:p>
            <a:r>
              <a:rPr kumimoji="1" lang="ja-JP" altLang="en-US" dirty="0" smtClean="0"/>
              <a:t>そこで，リニューアルオープン後，図書館内でラーニング・コモンズ検討</a:t>
            </a:r>
            <a:r>
              <a:rPr kumimoji="1" lang="en-US" altLang="ja-JP" dirty="0" smtClean="0"/>
              <a:t>WG</a:t>
            </a:r>
            <a:r>
              <a:rPr kumimoji="1" lang="ja-JP" altLang="en-US" dirty="0" smtClean="0"/>
              <a:t>を立ち上げ，先行大学の見学や館内での検討，教員への調査や協力要請などを行って，２０１２年１月，このようにラーニング・コモンズとしての運用を開始。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BC43C2C-7E38-499F-B66A-1DC33316C15E}" type="slidenum">
              <a:rPr kumimoji="1" lang="ja-JP" altLang="en-US" smtClean="0"/>
              <a:t>7</a:t>
            </a:fld>
            <a:endParaRPr kumimoji="1" lang="ja-JP" altLang="en-US"/>
          </a:p>
        </p:txBody>
      </p:sp>
    </p:spTree>
    <p:extLst>
      <p:ext uri="{BB962C8B-B14F-4D97-AF65-F5344CB8AC3E}">
        <p14:creationId xmlns:p14="http://schemas.microsoft.com/office/powerpoint/2010/main" val="239621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では，図書館のラーニング・コモンズを見ていきます。</a:t>
            </a:r>
            <a:endParaRPr kumimoji="1" lang="en-US" altLang="ja-JP" dirty="0" smtClean="0"/>
          </a:p>
          <a:p>
            <a:endParaRPr kumimoji="1" lang="en-US" altLang="ja-JP" dirty="0" smtClean="0"/>
          </a:p>
          <a:p>
            <a:endParaRPr kumimoji="1" lang="en-US" altLang="ja-JP" dirty="0" smtClean="0"/>
          </a:p>
          <a:p>
            <a:r>
              <a:rPr kumimoji="1" lang="ja-JP" altLang="en-US" dirty="0" smtClean="0"/>
              <a:t>大変人気のある場所です。</a:t>
            </a:r>
            <a:endParaRPr kumimoji="1" lang="ja-JP" altLang="en-US" dirty="0"/>
          </a:p>
        </p:txBody>
      </p:sp>
      <p:sp>
        <p:nvSpPr>
          <p:cNvPr id="4" name="スライド番号プレースホルダー 3"/>
          <p:cNvSpPr>
            <a:spLocks noGrp="1"/>
          </p:cNvSpPr>
          <p:nvPr>
            <p:ph type="sldNum" sz="quarter" idx="10"/>
          </p:nvPr>
        </p:nvSpPr>
        <p:spPr/>
        <p:txBody>
          <a:bodyPr/>
          <a:lstStyle/>
          <a:p>
            <a:fld id="{BBC43C2C-7E38-499F-B66A-1DC33316C15E}" type="slidenum">
              <a:rPr kumimoji="1" lang="ja-JP" altLang="en-US" smtClean="0"/>
              <a:t>8</a:t>
            </a:fld>
            <a:endParaRPr kumimoji="1" lang="ja-JP" altLang="en-US"/>
          </a:p>
        </p:txBody>
      </p:sp>
    </p:spTree>
    <p:extLst>
      <p:ext uri="{BB962C8B-B14F-4D97-AF65-F5344CB8AC3E}">
        <p14:creationId xmlns:p14="http://schemas.microsoft.com/office/powerpoint/2010/main" val="239621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施設説明</a:t>
            </a:r>
            <a:endParaRPr kumimoji="1" lang="ja-JP" altLang="en-US" dirty="0"/>
          </a:p>
        </p:txBody>
      </p:sp>
      <p:sp>
        <p:nvSpPr>
          <p:cNvPr id="4" name="スライド番号プレースホルダー 3"/>
          <p:cNvSpPr>
            <a:spLocks noGrp="1"/>
          </p:cNvSpPr>
          <p:nvPr>
            <p:ph type="sldNum" sz="quarter" idx="10"/>
          </p:nvPr>
        </p:nvSpPr>
        <p:spPr/>
        <p:txBody>
          <a:bodyPr/>
          <a:lstStyle/>
          <a:p>
            <a:fld id="{BBC43C2C-7E38-499F-B66A-1DC33316C15E}" type="slidenum">
              <a:rPr kumimoji="1" lang="ja-JP" altLang="en-US" smtClean="0"/>
              <a:t>9</a:t>
            </a:fld>
            <a:endParaRPr kumimoji="1" lang="ja-JP" altLang="en-US"/>
          </a:p>
        </p:txBody>
      </p:sp>
    </p:spTree>
    <p:extLst>
      <p:ext uri="{BB962C8B-B14F-4D97-AF65-F5344CB8AC3E}">
        <p14:creationId xmlns:p14="http://schemas.microsoft.com/office/powerpoint/2010/main" val="89512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ということで，施設的には，まずまず，ラーニング・コモンズの要件は満たしているということになります。</a:t>
            </a:r>
            <a:endParaRPr kumimoji="1" lang="en-US" altLang="ja-JP" dirty="0" smtClean="0"/>
          </a:p>
          <a:p>
            <a:endParaRPr kumimoji="1" lang="en-US" altLang="ja-JP" dirty="0" smtClean="0"/>
          </a:p>
          <a:p>
            <a:r>
              <a:rPr kumimoji="1" lang="ja-JP" altLang="en-US" dirty="0" smtClean="0"/>
              <a:t>一方，先にお話ししたように，ラーニング・コモンズが，本来の意味でのラーニング・コモンズとして機能するためには，人的支援，あるいは学習支援機関との連携が必要になってきます。</a:t>
            </a:r>
            <a:endParaRPr kumimoji="1" lang="en-US" altLang="ja-JP" dirty="0" smtClean="0"/>
          </a:p>
          <a:p>
            <a:endParaRPr kumimoji="1" lang="en-US" altLang="ja-JP" dirty="0" smtClean="0"/>
          </a:p>
          <a:p>
            <a:r>
              <a:rPr kumimoji="1" lang="ja-JP" altLang="en-US" dirty="0" smtClean="0"/>
              <a:t>リニューアル・オープン後，どのような人的支援が可能か，さまざまに検討した結果がこちらです。</a:t>
            </a:r>
            <a:endParaRPr kumimoji="1" lang="en-US" altLang="ja-JP" dirty="0" smtClean="0"/>
          </a:p>
          <a:p>
            <a:endParaRPr kumimoji="1" lang="en-US" altLang="ja-JP" dirty="0" smtClean="0"/>
          </a:p>
          <a:p>
            <a:r>
              <a:rPr kumimoji="1" lang="ja-JP" altLang="en-US" dirty="0" smtClean="0"/>
              <a:t>まずは学習スタッフ・・・・（上記の説明）</a:t>
            </a:r>
            <a:endParaRPr kumimoji="1" lang="en-US" altLang="ja-JP" dirty="0" smtClean="0"/>
          </a:p>
          <a:p>
            <a:endParaRPr kumimoji="1" lang="en-US" altLang="ja-JP" dirty="0" smtClean="0"/>
          </a:p>
          <a:p>
            <a:r>
              <a:rPr kumimoji="1" lang="ja-JP" altLang="en-US" dirty="0" smtClean="0"/>
              <a:t>というわけで，人的支援についてはさらに取り組みが必要ということで，活動をつづけました。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BC43C2C-7E38-499F-B66A-1DC33316C15E}" type="slidenum">
              <a:rPr kumimoji="1" lang="ja-JP" altLang="en-US" smtClean="0"/>
              <a:t>10</a:t>
            </a:fld>
            <a:endParaRPr kumimoji="1" lang="ja-JP" altLang="en-US"/>
          </a:p>
        </p:txBody>
      </p:sp>
    </p:spTree>
    <p:extLst>
      <p:ext uri="{BB962C8B-B14F-4D97-AF65-F5344CB8AC3E}">
        <p14:creationId xmlns:p14="http://schemas.microsoft.com/office/powerpoint/2010/main" val="281074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ラーニング・コモンズについて検討していく中で，これは「図書館」という狭い範囲で考えていくものではない，ということが分かってきました。</a:t>
            </a:r>
            <a:endParaRPr kumimoji="1" lang="en-US" altLang="ja-JP" dirty="0" smtClean="0"/>
          </a:p>
          <a:p>
            <a:r>
              <a:rPr kumimoji="1" lang="ja-JP" altLang="en-US" dirty="0" smtClean="0"/>
              <a:t>大学の中で，図書館が担う役割をしっかり認識してすすめる必要があるということです。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DD40A153-0E20-439A-B6CA-43870A30689A}" type="slidenum">
              <a:rPr kumimoji="1" lang="ja-JP" altLang="en-US" smtClean="0"/>
              <a:t>11</a:t>
            </a:fld>
            <a:endParaRPr kumimoji="1" lang="ja-JP" altLang="en-US"/>
          </a:p>
        </p:txBody>
      </p:sp>
    </p:spTree>
    <p:extLst>
      <p:ext uri="{BB962C8B-B14F-4D97-AF65-F5344CB8AC3E}">
        <p14:creationId xmlns:p14="http://schemas.microsoft.com/office/powerpoint/2010/main" val="375711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そこで，図書館が学習支援とか講義に関わるため，</a:t>
            </a:r>
            <a:r>
              <a:rPr kumimoji="1" lang="en-US" altLang="ja-JP" dirty="0" smtClean="0"/>
              <a:t>FD</a:t>
            </a:r>
            <a:r>
              <a:rPr kumimoji="1" lang="ja-JP" altLang="en-US" dirty="0" err="1" smtClean="0"/>
              <a:t>にも</a:t>
            </a:r>
            <a:r>
              <a:rPr kumimoji="1" lang="ja-JP" altLang="en-US" dirty="0" smtClean="0"/>
              <a:t>参加するようになりました。</a:t>
            </a:r>
            <a:endParaRPr kumimoji="1" lang="en-US" altLang="ja-JP" dirty="0" smtClean="0"/>
          </a:p>
          <a:p>
            <a:r>
              <a:rPr kumimoji="1" lang="ja-JP" altLang="en-US" dirty="0" smtClean="0"/>
              <a:t>これは，昨年１２月，三重大学に見学に行ったときに，長澤先生からご講義いただきまして，それがきっかけで学内の</a:t>
            </a:r>
            <a:r>
              <a:rPr kumimoji="1" lang="en-US" altLang="ja-JP" dirty="0" smtClean="0"/>
              <a:t>FD</a:t>
            </a:r>
            <a:r>
              <a:rPr kumimoji="1" lang="ja-JP" altLang="en-US" dirty="0" smtClean="0"/>
              <a:t>に関わるようになったという経緯があります。また，ラーニング・コモンズ関連の文献を調べている時に，先生方の授業改善に図書館が有効に使われている例を見まして，ここをアピールしていきたい，と考えたからでもあります。</a:t>
            </a:r>
            <a:endParaRPr kumimoji="1" lang="en-US" altLang="ja-JP" dirty="0" smtClean="0"/>
          </a:p>
          <a:p>
            <a:endParaRPr kumimoji="1" lang="en-US" altLang="ja-JP" dirty="0" smtClean="0"/>
          </a:p>
          <a:p>
            <a:r>
              <a:rPr kumimoji="1" lang="ja-JP" altLang="en-US" dirty="0" smtClean="0"/>
              <a:t>で，図書館職員が</a:t>
            </a:r>
            <a:r>
              <a:rPr kumimoji="1" lang="en-US" altLang="ja-JP" dirty="0" smtClean="0"/>
              <a:t>FD</a:t>
            </a:r>
            <a:r>
              <a:rPr kumimoji="1" lang="ja-JP" altLang="en-US" dirty="0" smtClean="0"/>
              <a:t>に参加するにはどうしたらいいんだ，ということがありますが，これは，学内で</a:t>
            </a:r>
            <a:r>
              <a:rPr kumimoji="1" lang="en-US" altLang="ja-JP" dirty="0" smtClean="0"/>
              <a:t>FD</a:t>
            </a:r>
            <a:r>
              <a:rPr kumimoji="1" lang="ja-JP" altLang="en-US" dirty="0" smtClean="0"/>
              <a:t>を担当している先生にとりあえず声をかけてみる，ということです。実は図書館の職員はあまり学内の動きを知らない，という弱点があるのですが，長澤先生に，実践センターの香川先生を紹介され，また</a:t>
            </a:r>
            <a:r>
              <a:rPr kumimoji="1" lang="en-US" altLang="ja-JP" dirty="0" smtClean="0"/>
              <a:t>FD</a:t>
            </a:r>
            <a:r>
              <a:rPr kumimoji="1" lang="ja-JP" altLang="en-US" dirty="0" smtClean="0"/>
              <a:t>ということで学内の情報に気を付けていたら「大学教育カンファレンス」というものが開催されていることを知ったため，２０１２年１月に開催された平成</a:t>
            </a:r>
            <a:r>
              <a:rPr kumimoji="1" lang="en-US" altLang="ja-JP" dirty="0" smtClean="0"/>
              <a:t>23</a:t>
            </a:r>
            <a:r>
              <a:rPr kumimoji="1" lang="ja-JP" altLang="en-US" dirty="0" smtClean="0"/>
              <a:t>年度 全学</a:t>
            </a:r>
            <a:r>
              <a:rPr kumimoji="1" lang="en-US" altLang="ja-JP" dirty="0" smtClean="0"/>
              <a:t>FD </a:t>
            </a:r>
            <a:r>
              <a:rPr kumimoji="1" lang="ja-JP" altLang="en-US" dirty="0" smtClean="0"/>
              <a:t>大学教育カンファレンス </a:t>
            </a:r>
            <a:r>
              <a:rPr kumimoji="1" lang="en-US" altLang="ja-JP" dirty="0" smtClean="0"/>
              <a:t>in </a:t>
            </a:r>
            <a:r>
              <a:rPr kumimoji="1" lang="ja-JP" altLang="en-US" dirty="0" smtClean="0"/>
              <a:t>徳島に参加しました。そこで，興味のある活動をされていた先生とお話しさせていただき，４月に学生</a:t>
            </a:r>
            <a:r>
              <a:rPr kumimoji="1" lang="en-US" altLang="ja-JP" dirty="0" smtClean="0"/>
              <a:t>FD</a:t>
            </a:r>
            <a:r>
              <a:rPr kumimoji="1" lang="ja-JP" altLang="en-US" dirty="0" smtClean="0"/>
              <a:t>の組織に加わることになりました。</a:t>
            </a:r>
            <a:endParaRPr kumimoji="1" lang="en-US" altLang="ja-JP" dirty="0" smtClean="0"/>
          </a:p>
          <a:p>
            <a:r>
              <a:rPr kumimoji="1" lang="ja-JP" altLang="en-US" dirty="0" smtClean="0"/>
              <a:t>また，この組織に関わることで，大学教育員会の情報が入るようになり，学内で問題になっていることを知る機会ともなりました。</a:t>
            </a:r>
            <a:endParaRPr kumimoji="1" lang="en-US" altLang="ja-JP" dirty="0" smtClean="0"/>
          </a:p>
          <a:p>
            <a:r>
              <a:rPr kumimoji="1" lang="ja-JP" altLang="en-US" dirty="0" smtClean="0"/>
              <a:t>情報収集ができる，というだけでもかなり有益です。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BC43C2C-7E38-499F-B66A-1DC33316C15E}" type="slidenum">
              <a:rPr kumimoji="1" lang="ja-JP" altLang="en-US" smtClean="0"/>
              <a:t>13</a:t>
            </a:fld>
            <a:endParaRPr kumimoji="1" lang="ja-JP" altLang="en-US"/>
          </a:p>
        </p:txBody>
      </p:sp>
    </p:spTree>
    <p:extLst>
      <p:ext uri="{BB962C8B-B14F-4D97-AF65-F5344CB8AC3E}">
        <p14:creationId xmlns:p14="http://schemas.microsoft.com/office/powerpoint/2010/main" val="162476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BC43C2C-7E38-499F-B66A-1DC33316C15E}" type="slidenum">
              <a:rPr kumimoji="1" lang="ja-JP" altLang="en-US" smtClean="0"/>
              <a:t>14</a:t>
            </a:fld>
            <a:endParaRPr kumimoji="1" lang="ja-JP" altLang="en-US"/>
          </a:p>
        </p:txBody>
      </p:sp>
    </p:spTree>
    <p:extLst>
      <p:ext uri="{BB962C8B-B14F-4D97-AF65-F5344CB8AC3E}">
        <p14:creationId xmlns:p14="http://schemas.microsoft.com/office/powerpoint/2010/main" val="162476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smtClean="0"/>
              <a:t>マスター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5" name="日付プレースホルダー 24"/>
          <p:cNvSpPr>
            <a:spLocks noGrp="1"/>
          </p:cNvSpPr>
          <p:nvPr>
            <p:ph type="dt" sz="half" idx="10"/>
          </p:nvPr>
        </p:nvSpPr>
        <p:spPr>
          <a:xfrm>
            <a:off x="0" y="0"/>
            <a:ext cx="2134800" cy="360000"/>
          </a:xfrm>
        </p:spPr>
        <p:txBody>
          <a:bodyPr/>
          <a:lstStyle/>
          <a:p>
            <a:fld id="{4F346413-ECFE-4792-91C9-066BC4A5813C}" type="datetime1">
              <a:rPr kumimoji="1" lang="ja-JP" altLang="en-US" smtClean="0"/>
              <a:t>2014/2/25</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28" name="スライド番号プレースホルダー 27"/>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601169"/>
            <a:ext cx="8229600" cy="46872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1" name="日付プレースホルダー 30"/>
          <p:cNvSpPr>
            <a:spLocks noGrp="1"/>
          </p:cNvSpPr>
          <p:nvPr>
            <p:ph type="dt" sz="half" idx="10"/>
          </p:nvPr>
        </p:nvSpPr>
        <p:spPr>
          <a:xfrm>
            <a:off x="0" y="0"/>
            <a:ext cx="2133600" cy="360000"/>
          </a:xfrm>
        </p:spPr>
        <p:txBody>
          <a:bodyPr/>
          <a:lstStyle/>
          <a:p>
            <a:fld id="{1ACEF2A8-DA1F-4A75-BD1D-C0259E4EBC89}" type="datetime1">
              <a:rPr kumimoji="1" lang="ja-JP" altLang="en-US" smtClean="0"/>
              <a:t>2014/2/25</a:t>
            </a:fld>
            <a:endParaRPr kumimoji="1" lang="ja-JP" altLang="en-US"/>
          </a:p>
        </p:txBody>
      </p:sp>
      <p:sp>
        <p:nvSpPr>
          <p:cNvPr id="32" name="フッター プレースホルダー 31"/>
          <p:cNvSpPr>
            <a:spLocks noGrp="1"/>
          </p:cNvSpPr>
          <p:nvPr>
            <p:ph type="ftr" sz="quarter" idx="11"/>
          </p:nvPr>
        </p:nvSpPr>
        <p:spPr>
          <a:xfrm>
            <a:off x="2199600" y="0"/>
            <a:ext cx="4500000" cy="361347"/>
          </a:xfrm>
        </p:spPr>
        <p:txBody>
          <a:bodyPr/>
          <a:lstStyle/>
          <a:p>
            <a:endParaRPr kumimoji="1" lang="ja-JP" altLang="en-US"/>
          </a:p>
        </p:txBody>
      </p:sp>
      <p:sp>
        <p:nvSpPr>
          <p:cNvPr id="33" name="スライド番号プレースホルダー 32"/>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5556" y="500044"/>
            <a:ext cx="6019800" cy="592935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4" name="日付プレースホルダー 23"/>
          <p:cNvSpPr>
            <a:spLocks noGrp="1"/>
          </p:cNvSpPr>
          <p:nvPr>
            <p:ph type="dt" sz="half" idx="10"/>
          </p:nvPr>
        </p:nvSpPr>
        <p:spPr>
          <a:xfrm>
            <a:off x="0" y="0"/>
            <a:ext cx="2133600" cy="360000"/>
          </a:xfrm>
        </p:spPr>
        <p:txBody>
          <a:bodyPr/>
          <a:lstStyle/>
          <a:p>
            <a:fld id="{ECC136F6-4D07-45F8-B189-8572A63F181C}" type="datetime1">
              <a:rPr kumimoji="1" lang="ja-JP" altLang="en-US" smtClean="0"/>
              <a:t>2014/2/25</a:t>
            </a:fld>
            <a:endParaRPr kumimoji="1" lang="ja-JP" altLang="en-US"/>
          </a:p>
        </p:txBody>
      </p:sp>
      <p:sp>
        <p:nvSpPr>
          <p:cNvPr id="25" name="フッター プレースホルダー 24"/>
          <p:cNvSpPr>
            <a:spLocks noGrp="1"/>
          </p:cNvSpPr>
          <p:nvPr>
            <p:ph type="ftr" sz="quarter" idx="11"/>
          </p:nvPr>
        </p:nvSpPr>
        <p:spPr>
          <a:xfrm>
            <a:off x="2199600" y="0"/>
            <a:ext cx="4500000" cy="361347"/>
          </a:xfrm>
        </p:spPr>
        <p:txBody>
          <a:bodyPr/>
          <a:lstStyle/>
          <a:p>
            <a:endParaRPr kumimoji="1" lang="ja-JP" altLang="en-US"/>
          </a:p>
        </p:txBody>
      </p:sp>
      <p:sp>
        <p:nvSpPr>
          <p:cNvPr id="26" name="スライド番号プレースホルダー 25"/>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428596" y="1614477"/>
            <a:ext cx="8229600" cy="4687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7C980703-F57C-4DE9-B36C-5E6CB70C6BD5}" type="datetime1">
              <a:rPr kumimoji="1" lang="ja-JP" altLang="en-US" smtClean="0"/>
              <a:t>2014/2/25</a:t>
            </a:fld>
            <a:endParaRPr kumimoji="1" lang="ja-JP" altLang="en-US"/>
          </a:p>
        </p:txBody>
      </p:sp>
      <p:sp>
        <p:nvSpPr>
          <p:cNvPr id="5" name="フッター プレースホルダー 4"/>
          <p:cNvSpPr>
            <a:spLocks noGrp="1"/>
          </p:cNvSpPr>
          <p:nvPr>
            <p:ph type="ftr" sz="quarter" idx="11"/>
          </p:nvPr>
        </p:nvSpPr>
        <p:spPr>
          <a:xfrm>
            <a:off x="2199599"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556CBCAF-A07B-4CEB-9BA5-216A343BBE19}" type="datetime1">
              <a:rPr kumimoji="1" lang="ja-JP" altLang="en-US" smtClean="0"/>
              <a:t>2014/2/25</a:t>
            </a:fld>
            <a:endParaRPr kumimoji="1" lang="ja-JP" altLang="en-US"/>
          </a:p>
        </p:txBody>
      </p:sp>
      <p:sp>
        <p:nvSpPr>
          <p:cNvPr id="5" name="フッター プレースホルダー 4"/>
          <p:cNvSpPr>
            <a:spLocks noGrp="1"/>
          </p:cNvSpPr>
          <p:nvPr>
            <p:ph type="ftr" sz="quarter" idx="11"/>
          </p:nvPr>
        </p:nvSpPr>
        <p:spPr>
          <a:xfrm>
            <a:off x="2199600"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grpSp>
        <p:nvGrpSpPr>
          <p:cNvPr id="7" name="グループ化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グループ化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グループ化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グループ化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グループ化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1E906FE9-2655-412D-B388-90C9C3CF0AE0}" type="datetime1">
              <a:rPr kumimoji="1" lang="ja-JP" altLang="en-US" smtClean="0"/>
              <a:t>2014/2/25</a:t>
            </a:fld>
            <a:endParaRPr kumimoji="1" lang="ja-JP" altLang="en-US"/>
          </a:p>
        </p:txBody>
      </p:sp>
      <p:sp>
        <p:nvSpPr>
          <p:cNvPr id="6" name="フッター プレースホルダー 5"/>
          <p:cNvSpPr>
            <a:spLocks noGrp="1"/>
          </p:cNvSpPr>
          <p:nvPr>
            <p:ph type="ftr" sz="quarter" idx="11"/>
          </p:nvPr>
        </p:nvSpPr>
        <p:spPr>
          <a:xfrm>
            <a:off x="2199600" y="0"/>
            <a:ext cx="4500000" cy="360000"/>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a:xfrm>
            <a:off x="0" y="0"/>
            <a:ext cx="2134800" cy="360000"/>
          </a:xfrm>
        </p:spPr>
        <p:txBody>
          <a:bodyPr/>
          <a:lstStyle/>
          <a:p>
            <a:fld id="{FC22FB45-CE44-4161-B5F7-5FA502D72D45}" type="datetime1">
              <a:rPr kumimoji="1" lang="ja-JP" altLang="en-US" smtClean="0"/>
              <a:t>2014/2/25</a:t>
            </a:fld>
            <a:endParaRPr kumimoji="1" lang="ja-JP" altLang="en-US"/>
          </a:p>
        </p:txBody>
      </p:sp>
      <p:sp>
        <p:nvSpPr>
          <p:cNvPr id="8" name="フッター プレースホルダー 7"/>
          <p:cNvSpPr>
            <a:spLocks noGrp="1"/>
          </p:cNvSpPr>
          <p:nvPr>
            <p:ph type="ftr" sz="quarter" idx="11"/>
          </p:nvPr>
        </p:nvSpPr>
        <p:spPr>
          <a:xfrm>
            <a:off x="2199600" y="0"/>
            <a:ext cx="4500000" cy="360000"/>
          </a:xfrm>
        </p:spPr>
        <p:txBody>
          <a:bodyPr/>
          <a:lstStyle/>
          <a:p>
            <a:endParaRPr kumimoji="1" lang="ja-JP" altLang="en-US"/>
          </a:p>
        </p:txBody>
      </p:sp>
      <p:sp>
        <p:nvSpPr>
          <p:cNvPr id="9" name="スライド番号プレースホルダー 8"/>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0" y="0"/>
            <a:ext cx="2133600" cy="360000"/>
          </a:xfrm>
        </p:spPr>
        <p:txBody>
          <a:bodyPr/>
          <a:lstStyle/>
          <a:p>
            <a:fld id="{055AF547-7139-41AD-9538-781BC7CEEEA5}" type="datetime1">
              <a:rPr kumimoji="1" lang="ja-JP" altLang="en-US" smtClean="0"/>
              <a:t>2014/2/25</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5" name="スライド番号プレースホルダー 4"/>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0"/>
            <a:ext cx="2133600" cy="360000"/>
          </a:xfrm>
        </p:spPr>
        <p:txBody>
          <a:bodyPr/>
          <a:lstStyle/>
          <a:p>
            <a:fld id="{B6541CA0-70BE-43DB-9EF8-833A353D0D3E}" type="datetime1">
              <a:rPr kumimoji="1" lang="ja-JP" altLang="en-US" smtClean="0"/>
              <a:t>2014/2/25</a:t>
            </a:fld>
            <a:endParaRPr kumimoji="1" lang="ja-JP" altLang="en-US"/>
          </a:p>
        </p:txBody>
      </p:sp>
      <p:sp>
        <p:nvSpPr>
          <p:cNvPr id="3" name="フッター プレースホルダー 2"/>
          <p:cNvSpPr>
            <a:spLocks noGrp="1"/>
          </p:cNvSpPr>
          <p:nvPr>
            <p:ph type="ftr" sz="quarter" idx="11"/>
          </p:nvPr>
        </p:nvSpPr>
        <p:spPr>
          <a:xfrm>
            <a:off x="2199600" y="0"/>
            <a:ext cx="4500000" cy="360000"/>
          </a:xfrm>
        </p:spPr>
        <p:txBody>
          <a:bodyPr/>
          <a:lstStyle/>
          <a:p>
            <a:endParaRPr kumimoji="1" lang="ja-JP" altLang="en-US"/>
          </a:p>
        </p:txBody>
      </p:sp>
      <p:sp>
        <p:nvSpPr>
          <p:cNvPr id="4" name="スライド番号プレースホルダー 3"/>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3600" cy="360000"/>
          </a:xfrm>
        </p:spPr>
        <p:txBody>
          <a:bodyPr/>
          <a:lstStyle/>
          <a:p>
            <a:fld id="{ECE1FD67-E42A-40A7-BA7E-94939ACBD4F6}" type="datetime1">
              <a:rPr kumimoji="1" lang="ja-JP" altLang="en-US" smtClean="0"/>
              <a:t>2014/2/25</a:t>
            </a:fld>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
        <p:nvSpPr>
          <p:cNvPr id="10" name="フッター プレースホルダー 9"/>
          <p:cNvSpPr>
            <a:spLocks noGrp="1"/>
          </p:cNvSpPr>
          <p:nvPr>
            <p:ph type="ftr" sz="quarter" idx="11"/>
          </p:nvPr>
        </p:nvSpPr>
        <p:spPr>
          <a:xfrm>
            <a:off x="2199599" y="0"/>
            <a:ext cx="4500000" cy="360000"/>
          </a:xfrm>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B9F4DAC5-BF07-4AF8-B074-793B17D5E329}" type="datetime1">
              <a:rPr kumimoji="1" lang="ja-JP" altLang="en-US" smtClean="0"/>
              <a:t>2014/2/25</a:t>
            </a:fld>
            <a:endParaRPr kumimoji="1" lang="ja-JP" altLang="en-US"/>
          </a:p>
        </p:txBody>
      </p:sp>
      <p:sp>
        <p:nvSpPr>
          <p:cNvPr id="6" name="フッター プレースホルダー 5"/>
          <p:cNvSpPr>
            <a:spLocks noGrp="1"/>
          </p:cNvSpPr>
          <p:nvPr>
            <p:ph type="ftr" sz="quarter" idx="11"/>
          </p:nvPr>
        </p:nvSpPr>
        <p:spPr>
          <a:xfrm>
            <a:off x="2199600" y="0"/>
            <a:ext cx="4500000" cy="361347"/>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AF8F9BC0-C3AD-4A07-B5E4-B4EAE1491DDE}"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1" name="日付プレースホルダー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fld id="{CB7286F6-9762-4EE5-96E0-10762125AC22}" type="datetime1">
              <a:rPr kumimoji="1" lang="ja-JP" altLang="en-US" smtClean="0"/>
              <a:t>2014/2/25</a:t>
            </a:fld>
            <a:endParaRPr kumimoji="1" lang="ja-JP" altLang="en-US"/>
          </a:p>
        </p:txBody>
      </p:sp>
      <p:sp>
        <p:nvSpPr>
          <p:cNvPr id="10" name="フッター プレースホルダー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endParaRPr kumimoji="1" lang="ja-JP" altLang="en-US"/>
          </a:p>
        </p:txBody>
      </p:sp>
      <p:sp>
        <p:nvSpPr>
          <p:cNvPr id="31" name="スライド番号プレースホルダー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fld id="{AF8F9BC0-C3AD-4A07-B5E4-B4EAE1491DDE}" type="slidenum">
              <a:rPr kumimoji="1" lang="ja-JP" altLang="en-US" smtClean="0"/>
              <a:t>‹#›</a:t>
            </a:fld>
            <a:endParaRPr kumimoji="1" lang="ja-JP" altLang="en-US"/>
          </a:p>
        </p:txBody>
      </p:sp>
      <p:grpSp>
        <p:nvGrpSpPr>
          <p:cNvPr id="2" name="グループ化 1"/>
          <p:cNvGrpSpPr>
            <a:grpSpLocks/>
          </p:cNvGrpSpPr>
          <p:nvPr/>
        </p:nvGrpSpPr>
        <p:grpSpPr bwMode="auto">
          <a:xfrm>
            <a:off x="-27819" y="-13"/>
            <a:ext cx="9171027" cy="6856554"/>
            <a:chOff x="2074" y="1608"/>
            <a:chExt cx="1603" cy="1129"/>
          </a:xfrm>
        </p:grpSpPr>
        <p:sp>
          <p:nvSpPr>
            <p:cNvPr id="18" name="フリーフォーム 17"/>
            <p:cNvSpPr>
              <a:spLocks/>
            </p:cNvSpPr>
            <p:nvPr/>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ー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hf hdr="0" ftr="0" dt="0"/>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ue.tokushima-u.ac.jp/fd/category/0000683.html" TargetMode="External"/><Relationship Id="rId2" Type="http://schemas.openxmlformats.org/officeDocument/2006/relationships/hyperlink" Target="http://www.lib.tokushima-u.ac.jp/m-mag/back/084/index.html" TargetMode="External"/><Relationship Id="rId1" Type="http://schemas.openxmlformats.org/officeDocument/2006/relationships/slideLayout" Target="../slideLayouts/slideLayout2.xml"/><Relationship Id="rId6" Type="http://schemas.openxmlformats.org/officeDocument/2006/relationships/hyperlink" Target="http://www.tokushima-u.ac.jp/" TargetMode="External"/><Relationship Id="rId5" Type="http://schemas.openxmlformats.org/officeDocument/2006/relationships/hyperlink" Target="http://www.lib.tokushima-u.ac.jp/m-mag/back/097/97-8.html" TargetMode="External"/><Relationship Id="rId4" Type="http://schemas.openxmlformats.org/officeDocument/2006/relationships/hyperlink" Target="http://www.lib.tokushima-u.ac.jp/m-mag/back/095/95-6.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268760"/>
            <a:ext cx="7632848" cy="2574615"/>
          </a:xfrm>
        </p:spPr>
        <p:txBody>
          <a:bodyPr>
            <a:normAutofit fontScale="90000"/>
          </a:bodyPr>
          <a:lstStyle/>
          <a:p>
            <a:pPr>
              <a:lnSpc>
                <a:spcPct val="150000"/>
              </a:lnSpc>
            </a:pPr>
            <a:r>
              <a:rPr lang="ja-JP" altLang="en-US" dirty="0"/>
              <a:t>徳島大学附属</a:t>
            </a:r>
            <a:r>
              <a:rPr lang="ja-JP" altLang="en-US" dirty="0" smtClean="0"/>
              <a:t>図書館における</a:t>
            </a:r>
            <a:r>
              <a:rPr lang="en-US" altLang="ja-JP" dirty="0" smtClean="0"/>
              <a:t/>
            </a:r>
            <a:br>
              <a:rPr lang="en-US" altLang="ja-JP" dirty="0" smtClean="0"/>
            </a:br>
            <a:r>
              <a:rPr lang="ja-JP" altLang="en-US" dirty="0" smtClean="0"/>
              <a:t>ラーニング・コモンズ活用</a:t>
            </a:r>
            <a:r>
              <a:rPr kumimoji="1" lang="ja-JP" altLang="en-US" dirty="0" smtClean="0"/>
              <a:t>：</a:t>
            </a:r>
            <a:r>
              <a:rPr kumimoji="1" lang="en-US" altLang="ja-JP" dirty="0" smtClean="0"/>
              <a:t/>
            </a:r>
            <a:br>
              <a:rPr kumimoji="1" lang="en-US" altLang="ja-JP" dirty="0" smtClean="0"/>
            </a:br>
            <a:r>
              <a:rPr kumimoji="1" lang="en-US" altLang="ja-JP" sz="4000" dirty="0" smtClean="0"/>
              <a:t>Study Support Space</a:t>
            </a:r>
            <a:r>
              <a:rPr lang="en-US" altLang="ja-JP" sz="4000" dirty="0"/>
              <a:t>(</a:t>
            </a:r>
            <a:r>
              <a:rPr kumimoji="1" lang="en-US" altLang="ja-JP" sz="4000" dirty="0" smtClean="0"/>
              <a:t>SSS)</a:t>
            </a:r>
            <a:r>
              <a:rPr kumimoji="1" lang="ja-JP" altLang="en-US" sz="4000" dirty="0" smtClean="0"/>
              <a:t>の取り組み</a:t>
            </a:r>
            <a:endParaRPr kumimoji="1" lang="ja-JP" altLang="en-US" sz="4000" dirty="0"/>
          </a:p>
        </p:txBody>
      </p:sp>
      <p:sp>
        <p:nvSpPr>
          <p:cNvPr id="3" name="サブタイトル 2"/>
          <p:cNvSpPr>
            <a:spLocks noGrp="1"/>
          </p:cNvSpPr>
          <p:nvPr>
            <p:ph type="subTitle" idx="1"/>
          </p:nvPr>
        </p:nvSpPr>
        <p:spPr>
          <a:xfrm>
            <a:off x="31034" y="116632"/>
            <a:ext cx="5472608" cy="530628"/>
          </a:xfrm>
        </p:spPr>
        <p:txBody>
          <a:bodyPr>
            <a:noAutofit/>
          </a:bodyPr>
          <a:lstStyle/>
          <a:p>
            <a:pPr algn="l"/>
            <a:r>
              <a:rPr kumimoji="1" lang="ja-JP" altLang="en-US" sz="1000" dirty="0" smtClean="0"/>
              <a:t>第１９回　</a:t>
            </a:r>
            <a:r>
              <a:rPr lang="en-US" altLang="ja-JP" sz="1000" dirty="0" smtClean="0"/>
              <a:t>FD</a:t>
            </a:r>
            <a:r>
              <a:rPr lang="ja-JP" altLang="en-US" sz="1000" dirty="0" smtClean="0"/>
              <a:t>フォーラム　第４分科会　大学図書館からの学習支援</a:t>
            </a:r>
            <a:r>
              <a:rPr kumimoji="1" lang="ja-JP" altLang="en-US" sz="1000" dirty="0" smtClean="0"/>
              <a:t>　</a:t>
            </a:r>
            <a:endParaRPr kumimoji="1" lang="en-US" altLang="ja-JP" sz="1000" dirty="0" smtClean="0"/>
          </a:p>
          <a:p>
            <a:pPr algn="r"/>
            <a:endParaRPr lang="en-US" altLang="ja-JP" dirty="0" smtClean="0"/>
          </a:p>
          <a:p>
            <a:pPr algn="r"/>
            <a:endParaRPr kumimoji="1" lang="en-US" altLang="ja-JP" dirty="0" smtClean="0"/>
          </a:p>
          <a:p>
            <a:pPr algn="r"/>
            <a:endParaRPr kumimoji="1" lang="ja-JP" altLang="en-US" dirty="0"/>
          </a:p>
        </p:txBody>
      </p:sp>
      <p:sp>
        <p:nvSpPr>
          <p:cNvPr id="4" name="サブタイトル 2"/>
          <p:cNvSpPr txBox="1">
            <a:spLocks/>
          </p:cNvSpPr>
          <p:nvPr/>
        </p:nvSpPr>
        <p:spPr>
          <a:xfrm>
            <a:off x="2915816" y="5157192"/>
            <a:ext cx="3384376" cy="1080120"/>
          </a:xfrm>
          <a:prstGeom prst="rect">
            <a:avLst/>
          </a:prstGeom>
        </p:spPr>
        <p:txBody>
          <a:bodyPr vert="horz" rtlCol="0">
            <a:normAutofit fontScale="40000" lnSpcReduction="20000"/>
          </a:bodyPr>
          <a:lstStyle>
            <a:lvl1pPr marL="0" indent="0" algn="ctr" rtl="0" eaLnBrk="1" latinLnBrk="0" hangingPunct="1">
              <a:spcBef>
                <a:spcPct val="20000"/>
              </a:spcBef>
              <a:buClr>
                <a:srgbClr val="C00000"/>
              </a:buClr>
              <a:buSzPct val="80000"/>
              <a:buFont typeface="Wingdings"/>
              <a:buNone/>
              <a:defRPr kumimoji="1" sz="3200" baseline="0">
                <a:solidFill>
                  <a:schemeClr val="tx2"/>
                </a:solidFill>
                <a:latin typeface="+mn-lt"/>
                <a:ea typeface="+mn-ea"/>
                <a:cs typeface="+mn-cs"/>
              </a:defRPr>
            </a:lvl1pPr>
            <a:lvl2pPr marL="457200" indent="0" algn="ctr" rtl="0" eaLnBrk="1" latinLnBrk="0" hangingPunct="1">
              <a:spcBef>
                <a:spcPct val="20000"/>
              </a:spcBef>
              <a:buClr>
                <a:srgbClr val="C00000"/>
              </a:buClr>
              <a:buSzPct val="65000"/>
              <a:buFont typeface="Wingdings"/>
              <a:buNone/>
              <a:defRPr kumimoji="1" sz="2800" baseline="0">
                <a:solidFill>
                  <a:schemeClr val="tx1">
                    <a:tint val="75000"/>
                  </a:schemeClr>
                </a:solidFill>
                <a:latin typeface="+mn-lt"/>
                <a:ea typeface="+mn-ea"/>
                <a:cs typeface="+mn-cs"/>
              </a:defRPr>
            </a:lvl2pPr>
            <a:lvl3pPr marL="914400" indent="0" algn="ctr" rtl="0" eaLnBrk="1" latinLnBrk="0" hangingPunct="1">
              <a:spcBef>
                <a:spcPct val="20000"/>
              </a:spcBef>
              <a:buClr>
                <a:srgbClr val="C00000"/>
              </a:buClr>
              <a:buSzPct val="60000"/>
              <a:buFont typeface="Wingdings"/>
              <a:buNone/>
              <a:defRPr kumimoji="1" sz="2400" baseline="0">
                <a:solidFill>
                  <a:schemeClr val="tx1">
                    <a:tint val="75000"/>
                  </a:schemeClr>
                </a:solidFill>
                <a:latin typeface="+mn-lt"/>
                <a:ea typeface="+mn-ea"/>
                <a:cs typeface="+mn-cs"/>
              </a:defRPr>
            </a:lvl3pPr>
            <a:lvl4pPr marL="1371600" indent="0" algn="ctr" rtl="0" eaLnBrk="1" latinLnBrk="0" hangingPunct="1">
              <a:spcBef>
                <a:spcPct val="20000"/>
              </a:spcBef>
              <a:buClr>
                <a:schemeClr val="accent1"/>
              </a:buClr>
              <a:buSzPct val="60000"/>
              <a:buFont typeface="Wingdings"/>
              <a:buNone/>
              <a:defRPr kumimoji="1" sz="2000" baseline="0">
                <a:solidFill>
                  <a:schemeClr val="tx1">
                    <a:tint val="75000"/>
                  </a:schemeClr>
                </a:solidFill>
                <a:latin typeface="+mn-lt"/>
                <a:ea typeface="+mn-ea"/>
                <a:cs typeface="+mn-cs"/>
              </a:defRPr>
            </a:lvl4pPr>
            <a:lvl5pPr marL="1828800" indent="0" algn="ctr" rtl="0" eaLnBrk="1" latinLnBrk="0" hangingPunct="1">
              <a:spcBef>
                <a:spcPct val="20000"/>
              </a:spcBef>
              <a:buClr>
                <a:schemeClr val="accent1"/>
              </a:buClr>
              <a:buSzPct val="55000"/>
              <a:buFont typeface="Wingdings"/>
              <a:buNone/>
              <a:defRPr kumimoji="1" sz="2000" baseline="0">
                <a:solidFill>
                  <a:schemeClr val="tx1">
                    <a:tint val="75000"/>
                  </a:schemeClr>
                </a:solidFill>
                <a:latin typeface="+mn-lt"/>
                <a:ea typeface="+mn-ea"/>
                <a:cs typeface="+mn-cs"/>
              </a:defRPr>
            </a:lvl5pPr>
            <a:lvl6pPr marL="2286000" indent="0" algn="ctr" rtl="0" eaLnBrk="1" latinLnBrk="0" hangingPunct="1">
              <a:spcBef>
                <a:spcPct val="20000"/>
              </a:spcBef>
              <a:buClr>
                <a:schemeClr val="accent1"/>
              </a:buClr>
              <a:buSzPct val="50000"/>
              <a:buFont typeface="Wingdings"/>
              <a:buNone/>
              <a:defRPr kumimoji="1" sz="1900">
                <a:solidFill>
                  <a:schemeClr val="tx1">
                    <a:tint val="75000"/>
                  </a:schemeClr>
                </a:solidFill>
                <a:latin typeface="+mn-lt"/>
                <a:ea typeface="+mn-ea"/>
                <a:cs typeface="+mn-cs"/>
              </a:defRPr>
            </a:lvl6pPr>
            <a:lvl7pPr marL="2743200" indent="0" algn="ctr" rtl="0" eaLnBrk="1" latinLnBrk="0" hangingPunct="1">
              <a:spcBef>
                <a:spcPct val="20000"/>
              </a:spcBef>
              <a:buClr>
                <a:schemeClr val="tx2"/>
              </a:buClr>
              <a:buSzPct val="50000"/>
              <a:buFont typeface="Wingdings"/>
              <a:buNone/>
              <a:defRPr kumimoji="1" lang="ja-JP" altLang="en-US" sz="1600">
                <a:solidFill>
                  <a:schemeClr val="tx1">
                    <a:tint val="75000"/>
                  </a:schemeClr>
                </a:solidFill>
                <a:latin typeface="+mn-lt"/>
                <a:ea typeface="+mn-ea"/>
                <a:cs typeface="+mn-cs"/>
              </a:defRPr>
            </a:lvl7pPr>
            <a:lvl8pPr marL="3200400" indent="0" algn="ctr" rtl="0" eaLnBrk="1" latinLnBrk="0" hangingPunct="1">
              <a:spcBef>
                <a:spcPct val="20000"/>
              </a:spcBef>
              <a:buClr>
                <a:schemeClr val="tx2"/>
              </a:buClr>
              <a:buSzPct val="50000"/>
              <a:buFont typeface="Wingdings"/>
              <a:buNone/>
              <a:defRPr kumimoji="1" lang="ja-JP" altLang="en-US" sz="1600">
                <a:solidFill>
                  <a:schemeClr val="tx1">
                    <a:tint val="75000"/>
                  </a:schemeClr>
                </a:solidFill>
                <a:latin typeface="+mn-lt"/>
                <a:ea typeface="+mn-ea"/>
                <a:cs typeface="+mn-cs"/>
              </a:defRPr>
            </a:lvl8pPr>
            <a:lvl9pPr marL="3657600" indent="0" algn="ctr" rtl="0" eaLnBrk="1" latinLnBrk="0" hangingPunct="1">
              <a:spcBef>
                <a:spcPct val="20000"/>
              </a:spcBef>
              <a:buClr>
                <a:schemeClr val="tx2"/>
              </a:buClr>
              <a:buSzPct val="50000"/>
              <a:buFont typeface="Wingdings"/>
              <a:buNone/>
              <a:defRPr kumimoji="1" lang="ja-JP" altLang="en-US" sz="1600">
                <a:solidFill>
                  <a:schemeClr val="tx1">
                    <a:tint val="75000"/>
                  </a:schemeClr>
                </a:solidFill>
                <a:latin typeface="+mn-lt"/>
                <a:ea typeface="+mn-ea"/>
                <a:cs typeface="+mn-cs"/>
              </a:defRPr>
            </a:lvl9pPr>
          </a:lstStyle>
          <a:p>
            <a:endParaRPr lang="en-US" altLang="ja-JP" kern="0" dirty="0" smtClean="0"/>
          </a:p>
          <a:p>
            <a:r>
              <a:rPr lang="ja-JP" altLang="en-US" kern="0" dirty="0" smtClean="0"/>
              <a:t>平成２６年２月２３日（日）</a:t>
            </a:r>
            <a:endParaRPr lang="en-US" altLang="ja-JP" kern="0" dirty="0" smtClean="0"/>
          </a:p>
          <a:p>
            <a:endParaRPr lang="en-US" altLang="ja-JP" kern="0" dirty="0" smtClean="0"/>
          </a:p>
          <a:p>
            <a:r>
              <a:rPr lang="ja-JP" altLang="en-US" kern="0" dirty="0" smtClean="0"/>
              <a:t>徳島大学附属図書館　学術情報図書課</a:t>
            </a:r>
            <a:endParaRPr lang="en-US" altLang="ja-JP" kern="0" dirty="0" smtClean="0"/>
          </a:p>
          <a:p>
            <a:r>
              <a:rPr lang="ja-JP" altLang="en-US" kern="0" dirty="0" smtClean="0"/>
              <a:t>利用支援係長　佐々木奈三江</a:t>
            </a:r>
            <a:endParaRPr lang="en-US" altLang="ja-JP" kern="0" dirty="0" smtClean="0"/>
          </a:p>
          <a:p>
            <a:endParaRPr lang="en-US" altLang="ja-JP" kern="0" dirty="0" smtClean="0"/>
          </a:p>
          <a:p>
            <a:endParaRPr lang="ja-JP" altLang="en-US" kern="0" dirty="0"/>
          </a:p>
        </p:txBody>
      </p:sp>
      <p:sp>
        <p:nvSpPr>
          <p:cNvPr id="5" name="スライド番号プレースホルダー 4"/>
          <p:cNvSpPr>
            <a:spLocks noGrp="1"/>
          </p:cNvSpPr>
          <p:nvPr>
            <p:ph type="sldNum" sz="quarter" idx="12"/>
          </p:nvPr>
        </p:nvSpPr>
        <p:spPr/>
        <p:txBody>
          <a:bodyPr/>
          <a:lstStyle/>
          <a:p>
            <a:fld id="{AF8F9BC0-C3AD-4A07-B5E4-B4EAE1491DDE}" type="slidenum">
              <a:rPr kumimoji="1" lang="ja-JP" altLang="en-US" smtClean="0"/>
              <a:t>1</a:t>
            </a:fld>
            <a:endParaRPr kumimoji="1" lang="ja-JP" altLang="en-US"/>
          </a:p>
        </p:txBody>
      </p:sp>
    </p:spTree>
    <p:extLst>
      <p:ext uri="{BB962C8B-B14F-4D97-AF65-F5344CB8AC3E}">
        <p14:creationId xmlns:p14="http://schemas.microsoft.com/office/powerpoint/2010/main" val="3803410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5010" y="260648"/>
            <a:ext cx="8229600" cy="1008112"/>
          </a:xfrm>
        </p:spPr>
        <p:txBody>
          <a:bodyPr>
            <a:normAutofit/>
          </a:bodyPr>
          <a:lstStyle/>
          <a:p>
            <a:r>
              <a:rPr kumimoji="1" lang="ja-JP" altLang="en-US" dirty="0" smtClean="0"/>
              <a:t>人的支援について</a:t>
            </a:r>
            <a:endParaRPr kumimoji="1" lang="ja-JP" altLang="en-US" dirty="0"/>
          </a:p>
        </p:txBody>
      </p:sp>
      <p:sp>
        <p:nvSpPr>
          <p:cNvPr id="3" name="コンテンツ プレースホルダー 2"/>
          <p:cNvSpPr>
            <a:spLocks noGrp="1"/>
          </p:cNvSpPr>
          <p:nvPr>
            <p:ph idx="1"/>
          </p:nvPr>
        </p:nvSpPr>
        <p:spPr>
          <a:xfrm>
            <a:off x="406693" y="1916832"/>
            <a:ext cx="8229600" cy="2102555"/>
          </a:xfrm>
        </p:spPr>
        <p:txBody>
          <a:bodyPr>
            <a:normAutofit fontScale="77500" lnSpcReduction="20000"/>
          </a:bodyPr>
          <a:lstStyle/>
          <a:p>
            <a:pPr>
              <a:lnSpc>
                <a:spcPct val="120000"/>
              </a:lnSpc>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人的</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支援（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2009</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年１月までの状況）</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22313" lvl="1" indent="-322263">
              <a:lnSpc>
                <a:spcPct val="120000"/>
              </a:lnSpc>
              <a:buFont typeface="Wingdings" panose="05000000000000000000" pitchFamily="2" charset="2"/>
              <a:buChar char="Ø"/>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学習サポートスタッフ　→　人件費確保できず</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22313" lvl="1" indent="-322263">
              <a:lnSpc>
                <a:spcPct val="120000"/>
              </a:lnSpc>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学習支援室と</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の連携　→　打診したが不調</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22313" lvl="1" indent="-322263">
              <a:lnSpc>
                <a:spcPct val="120000"/>
              </a:lnSpc>
              <a:buFont typeface="Wingdings" panose="05000000000000000000" pitchFamily="2" charset="2"/>
              <a:buChar char="Ø"/>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ボランティアについて教員に相談</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165225" lvl="2" indent="-365125">
              <a:lnSpc>
                <a:spcPct val="120000"/>
              </a:lnSpc>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「ライブラリー・ワークショップ」誕生→読書推進活動</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371600" lvl="2" indent="-571500">
              <a:buFont typeface="Wingdings" panose="05000000000000000000" pitchFamily="2" charset="2"/>
              <a:buChar char="Ø"/>
            </a:pP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800100" lvl="2"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右矢印 3"/>
          <p:cNvSpPr/>
          <p:nvPr/>
        </p:nvSpPr>
        <p:spPr>
          <a:xfrm>
            <a:off x="786403" y="4401108"/>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01820" y="4041068"/>
            <a:ext cx="6702627"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・施設面では「</a:t>
            </a:r>
            <a:r>
              <a:rPr lang="ja-JP" altLang="en-US"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ラーニング・</a:t>
            </a:r>
            <a:r>
              <a:rPr lang="ja-JP" altLang="en-US"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コモンズ」の要素は満たしている。</a:t>
            </a:r>
            <a:endParaRPr lang="en-US" altLang="ja-JP"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・人的</a:t>
            </a:r>
            <a:r>
              <a:rPr lang="ja-JP" altLang="en-US"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支援や学内の学習支援機関との</a:t>
            </a:r>
            <a:r>
              <a:rPr lang="ja-JP" altLang="en-US"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連携は不充分。</a:t>
            </a:r>
            <a:endParaRPr lang="ja-JP" altLang="en-US"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936712" y="5373216"/>
            <a:ext cx="718619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箱モノの「ラーニング・コモンズ」ではなく，</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本来の意味での「ラーニング・コモンズ」にするために，</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さらに模索</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AF8F9BC0-C3AD-4A07-B5E4-B4EAE1491DDE}" type="slidenum">
              <a:rPr kumimoji="1" lang="ja-JP" altLang="en-US" smtClean="0"/>
              <a:t>10</a:t>
            </a:fld>
            <a:endParaRPr kumimoji="1" lang="ja-JP" altLang="en-US"/>
          </a:p>
        </p:txBody>
      </p:sp>
    </p:spTree>
    <p:extLst>
      <p:ext uri="{BB962C8B-B14F-4D97-AF65-F5344CB8AC3E}">
        <p14:creationId xmlns:p14="http://schemas.microsoft.com/office/powerpoint/2010/main" val="826850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ラーニング・コモンズって・・・</a:t>
            </a:r>
            <a:endParaRPr kumimoji="1" lang="ja-JP" altLang="en-US" dirty="0"/>
          </a:p>
        </p:txBody>
      </p:sp>
      <p:sp>
        <p:nvSpPr>
          <p:cNvPr id="3" name="コンテンツ プレースホルダー 2"/>
          <p:cNvSpPr>
            <a:spLocks noGrp="1"/>
          </p:cNvSpPr>
          <p:nvPr>
            <p:ph idx="1"/>
          </p:nvPr>
        </p:nvSpPr>
        <p:spPr>
          <a:xfrm>
            <a:off x="467544" y="1772816"/>
            <a:ext cx="8229600" cy="4694844"/>
          </a:xfrm>
        </p:spPr>
        <p:txBody>
          <a:bodyPr>
            <a:normAutofit fontScale="85000" lnSpcReduction="10000"/>
          </a:bodyPr>
          <a:lstStyle/>
          <a:p>
            <a:pPr>
              <a:lnSpc>
                <a:spcPct val="120000"/>
              </a:lnSpc>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ラーニング・コモンズ設置は図書館利用者増が　目的か？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大学図書館は何をするところか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－大学図書館に求められているものは？</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buFont typeface="Wingdings" panose="05000000000000000000" pitchFamily="2" charset="2"/>
              <a:buChar char="Ø"/>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大学の教育・研究にいかに資するか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大学の教育がどこに向かっているか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20000"/>
              </a:lnSpc>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学士課程のパラダイムシフト</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教育より学習を重視</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2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ラーニング・コモンズは図書館が大学教育に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関わる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装置</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14400" lvl="2" indent="0">
              <a:lnSpc>
                <a:spcPct val="120000"/>
              </a:lnSpc>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20000"/>
              </a:lnSpc>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20000"/>
              </a:lnSpc>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20000"/>
              </a:lnSpc>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11</a:t>
            </a:fld>
            <a:endParaRPr kumimoji="1" lang="ja-JP" altLang="en-US"/>
          </a:p>
        </p:txBody>
      </p:sp>
    </p:spTree>
    <p:extLst>
      <p:ext uri="{BB962C8B-B14F-4D97-AF65-F5344CB8AC3E}">
        <p14:creationId xmlns:p14="http://schemas.microsoft.com/office/powerpoint/2010/main" val="3791493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92896"/>
            <a:ext cx="8229600" cy="1143000"/>
          </a:xfrm>
        </p:spPr>
        <p:txBody>
          <a:bodyPr>
            <a:normAutofit fontScale="90000"/>
          </a:bodyPr>
          <a:lstStyle/>
          <a:p>
            <a:r>
              <a:rPr lang="ja-JP" altLang="en-US" dirty="0"/>
              <a:t>ラーニング・コモンズ</a:t>
            </a:r>
            <a:r>
              <a:rPr lang="ja-JP" altLang="en-US" dirty="0" smtClean="0"/>
              <a:t>を</a:t>
            </a:r>
            <a:r>
              <a:rPr lang="en-US" altLang="ja-JP" dirty="0" smtClean="0"/>
              <a:t/>
            </a:r>
            <a:br>
              <a:rPr lang="en-US" altLang="ja-JP" dirty="0" smtClean="0"/>
            </a:br>
            <a:r>
              <a:rPr lang="ja-JP" altLang="en-US" dirty="0" smtClean="0"/>
              <a:t>実質化</a:t>
            </a:r>
            <a:r>
              <a:rPr lang="ja-JP" altLang="en-US" dirty="0"/>
              <a:t>するために</a:t>
            </a:r>
          </a:p>
        </p:txBody>
      </p:sp>
      <p:sp>
        <p:nvSpPr>
          <p:cNvPr id="3" name="スライド番号プレースホルダー 2"/>
          <p:cNvSpPr>
            <a:spLocks noGrp="1"/>
          </p:cNvSpPr>
          <p:nvPr>
            <p:ph type="sldNum" sz="quarter" idx="12"/>
          </p:nvPr>
        </p:nvSpPr>
        <p:spPr/>
        <p:txBody>
          <a:bodyPr/>
          <a:lstStyle/>
          <a:p>
            <a:fld id="{AF8F9BC0-C3AD-4A07-B5E4-B4EAE1491DDE}" type="slidenum">
              <a:rPr kumimoji="1" lang="ja-JP" altLang="en-US" smtClean="0"/>
              <a:t>12</a:t>
            </a:fld>
            <a:endParaRPr kumimoji="1" lang="ja-JP" altLang="en-US"/>
          </a:p>
        </p:txBody>
      </p:sp>
    </p:spTree>
    <p:extLst>
      <p:ext uri="{BB962C8B-B14F-4D97-AF65-F5344CB8AC3E}">
        <p14:creationId xmlns:p14="http://schemas.microsoft.com/office/powerpoint/2010/main" val="3068801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FD</a:t>
            </a:r>
            <a:r>
              <a:rPr lang="ja-JP" altLang="en-US" dirty="0" err="1" smtClean="0"/>
              <a:t>への</a:t>
            </a:r>
            <a:r>
              <a:rPr lang="ja-JP" altLang="en-US" dirty="0" smtClean="0"/>
              <a:t>参加</a:t>
            </a:r>
            <a:endParaRPr lang="ja-JP" altLang="en-US" dirty="0"/>
          </a:p>
        </p:txBody>
      </p:sp>
      <p:sp>
        <p:nvSpPr>
          <p:cNvPr id="3" name="コンテンツ プレースホルダー 2"/>
          <p:cNvSpPr>
            <a:spLocks noGrp="1"/>
          </p:cNvSpPr>
          <p:nvPr>
            <p:ph idx="1"/>
          </p:nvPr>
        </p:nvSpPr>
        <p:spPr>
          <a:xfrm>
            <a:off x="489250" y="1628800"/>
            <a:ext cx="8229600" cy="3260576"/>
          </a:xfrm>
        </p:spPr>
        <p:txBody>
          <a:bodyPr>
            <a:normAutofit fontScale="85000" lnSpcReduction="20000"/>
          </a:bodyPr>
          <a:lstStyle/>
          <a:p>
            <a:pPr marL="0" indent="0">
              <a:buNone/>
            </a:pPr>
            <a:endParaRPr lang="en-US" altLang="ja-JP" dirty="0" smtClean="0"/>
          </a:p>
          <a:p>
            <a:pPr marL="265113" indent="-265113">
              <a:buFont typeface="Wingdings" panose="05000000000000000000" pitchFamily="2" charset="2"/>
              <a:buChar char="l"/>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参加の意義</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17550" lvl="1" indent="-317500">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ラーニング・コモンズが実質的な効果をあげるためには，学内の学習支援の文脈の中で活用される必要がある。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82663" lvl="2" indent="-309563">
              <a:buFont typeface="Wingdings" panose="05000000000000000000"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アクティブ・ラーニングへの転換</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82663" lvl="2" indent="-309563">
              <a:buFont typeface="Wingdings" panose="05000000000000000000"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単位の実質化</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71550" lvl="1" indent="-571500">
              <a:buFont typeface="Wingdings" panose="05000000000000000000" pitchFamily="2" charset="2"/>
              <a:buChar char="l"/>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5113" indent="-265113">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徳島大学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の定義</a:t>
            </a:r>
            <a:r>
              <a:rPr lang="ja-JP" altLang="en-US"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aseline="30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baseline="30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l"/>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l"/>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l"/>
            </a:pPr>
            <a:endParaRPr lang="en-US" altLang="ja-JP" dirty="0"/>
          </a:p>
          <a:p>
            <a:pPr>
              <a:buFont typeface="Wingdings" panose="05000000000000000000" pitchFamily="2" charset="2"/>
              <a:buChar char="l"/>
            </a:pPr>
            <a:endParaRPr lang="en-US" altLang="ja-JP" dirty="0"/>
          </a:p>
          <a:p>
            <a:pPr>
              <a:buFont typeface="Wingdings" panose="05000000000000000000" pitchFamily="2" charset="2"/>
              <a:buChar char="l"/>
            </a:pPr>
            <a:endParaRPr lang="en-US" altLang="ja-JP" dirty="0" smtClean="0"/>
          </a:p>
        </p:txBody>
      </p:sp>
      <p:sp>
        <p:nvSpPr>
          <p:cNvPr id="4" name="正方形/長方形 3"/>
          <p:cNvSpPr/>
          <p:nvPr/>
        </p:nvSpPr>
        <p:spPr>
          <a:xfrm>
            <a:off x="1075658" y="5085184"/>
            <a:ext cx="695272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本学の教育理念・教育目標を実現するための取組みであり，教職協働の下に学生の参画を得て，組織的な教育改善・改革を推進し，その妥当性・有効性を不断に検証することにより更なる改善を図る活動</a:t>
            </a:r>
          </a:p>
        </p:txBody>
      </p:sp>
      <p:sp>
        <p:nvSpPr>
          <p:cNvPr id="5" name="スライド番号プレースホルダー 4"/>
          <p:cNvSpPr>
            <a:spLocks noGrp="1"/>
          </p:cNvSpPr>
          <p:nvPr>
            <p:ph type="sldNum" sz="quarter" idx="12"/>
          </p:nvPr>
        </p:nvSpPr>
        <p:spPr/>
        <p:txBody>
          <a:bodyPr/>
          <a:lstStyle/>
          <a:p>
            <a:fld id="{AF8F9BC0-C3AD-4A07-B5E4-B4EAE1491DDE}" type="slidenum">
              <a:rPr kumimoji="1" lang="ja-JP" altLang="en-US" smtClean="0"/>
              <a:t>13</a:t>
            </a:fld>
            <a:endParaRPr kumimoji="1" lang="ja-JP" altLang="en-US"/>
          </a:p>
        </p:txBody>
      </p:sp>
    </p:spTree>
    <p:extLst>
      <p:ext uri="{BB962C8B-B14F-4D97-AF65-F5344CB8AC3E}">
        <p14:creationId xmlns:p14="http://schemas.microsoft.com/office/powerpoint/2010/main" val="4242282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FD</a:t>
            </a:r>
            <a:r>
              <a:rPr lang="ja-JP" altLang="en-US" dirty="0" err="1" smtClean="0"/>
              <a:t>への</a:t>
            </a:r>
            <a:r>
              <a:rPr lang="ja-JP" altLang="en-US" dirty="0" smtClean="0"/>
              <a:t>参加　</a:t>
            </a:r>
            <a:r>
              <a:rPr lang="ja-JP" altLang="en-US" sz="3200" dirty="0" smtClean="0"/>
              <a:t>～</a:t>
            </a:r>
            <a:r>
              <a:rPr lang="en-US" altLang="ja-JP" sz="3200" dirty="0" smtClean="0"/>
              <a:t>FD</a:t>
            </a:r>
            <a:r>
              <a:rPr lang="ja-JP" altLang="en-US" sz="3200" dirty="0" smtClean="0"/>
              <a:t>を知る～</a:t>
            </a:r>
            <a:endParaRPr lang="ja-JP" altLang="en-US" sz="3200" dirty="0"/>
          </a:p>
        </p:txBody>
      </p:sp>
      <p:sp>
        <p:nvSpPr>
          <p:cNvPr id="3" name="コンテンツ プレースホルダー 2"/>
          <p:cNvSpPr>
            <a:spLocks noGrp="1"/>
          </p:cNvSpPr>
          <p:nvPr>
            <p:ph idx="1"/>
          </p:nvPr>
        </p:nvSpPr>
        <p:spPr>
          <a:xfrm>
            <a:off x="467544" y="1340768"/>
            <a:ext cx="8229600" cy="5004556"/>
          </a:xfrm>
        </p:spPr>
        <p:txBody>
          <a:bodyPr>
            <a:normAutofit fontScale="55000" lnSpcReduction="20000"/>
          </a:bodyPr>
          <a:lstStyle/>
          <a:p>
            <a:pPr marL="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54013" indent="-354013">
              <a:lnSpc>
                <a:spcPct val="170000"/>
              </a:lnSpc>
              <a:buSzPct val="100000"/>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平成２３年度全学</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大学教育カンファレンス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in</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徳島（</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2012/1/6</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）に参加，繋ぎ</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create</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の学生団体を知る。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354013" indent="-354013">
              <a:lnSpc>
                <a:spcPct val="170000"/>
              </a:lnSpc>
              <a:buFont typeface="Wingdings" panose="05000000000000000000"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学生</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TUG</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リンクス」への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参加</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2438" lvl="1" indent="-280988">
              <a:lnSpc>
                <a:spcPct val="170000"/>
              </a:lnSpc>
              <a:buSzPct val="100000"/>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TUG</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リンクスはその後活動停止，繋ぎ</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create</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へ参加</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繋ぎ</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create</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とは，徳島大学内でピア・サポート活動を行う学生・教職員によって構成された自主的なチームで、その中に複数の企画チームが存在している。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l"/>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委員会の下部組織的存在であり，活動費用は学長裁量経費により支弁されている。ただし，学生への報酬は無い</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2438" lvl="1" indent="-280988">
              <a:lnSpc>
                <a:spcPct val="170000"/>
              </a:lnSpc>
              <a:buSzPct val="100000"/>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図書館の業務としてではなく，個人として参加</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452438" lvl="1" indent="-280988">
              <a:lnSpc>
                <a:spcPct val="160000"/>
              </a:lnSpc>
              <a:buFont typeface="Wingdings" panose="05000000000000000000" pitchFamily="2" charset="2"/>
              <a:buChar char="l"/>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lvl="1" indent="0">
              <a:lnSpc>
                <a:spcPct val="160000"/>
              </a:lnSpc>
              <a:buSzPct val="10000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l"/>
            </a:pPr>
            <a:endParaRPr lang="ja-JP" altLang="en-US" dirty="0"/>
          </a:p>
        </p:txBody>
      </p:sp>
      <p:sp>
        <p:nvSpPr>
          <p:cNvPr id="4" name="右矢印 3"/>
          <p:cNvSpPr/>
          <p:nvPr/>
        </p:nvSpPr>
        <p:spPr>
          <a:xfrm>
            <a:off x="1264260" y="5785655"/>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AF8F9BC0-C3AD-4A07-B5E4-B4EAE1491DDE}" type="slidenum">
              <a:rPr kumimoji="1" lang="ja-JP" altLang="en-US" smtClean="0"/>
              <a:t>14</a:t>
            </a:fld>
            <a:endParaRPr kumimoji="1" lang="ja-JP" altLang="en-US"/>
          </a:p>
        </p:txBody>
      </p:sp>
      <p:sp>
        <p:nvSpPr>
          <p:cNvPr id="6" name="正方形/長方形 5"/>
          <p:cNvSpPr/>
          <p:nvPr/>
        </p:nvSpPr>
        <p:spPr>
          <a:xfrm>
            <a:off x="2339752" y="5301208"/>
            <a:ext cx="5315205"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これらの活動から，大学教育委員会の情報を得ることができ，学内で</a:t>
            </a:r>
            <a:r>
              <a:rPr lang="ja-JP" altLang="en-US"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どんなこと</a:t>
            </a:r>
            <a:r>
              <a:rPr lang="ja-JP" altLang="en-US"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が問題になっているかを知る機会を得た</a:t>
            </a:r>
          </a:p>
        </p:txBody>
      </p:sp>
    </p:spTree>
    <p:extLst>
      <p:ext uri="{BB962C8B-B14F-4D97-AF65-F5344CB8AC3E}">
        <p14:creationId xmlns:p14="http://schemas.microsoft.com/office/powerpoint/2010/main" val="1752289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FD</a:t>
            </a:r>
            <a:r>
              <a:rPr lang="ja-JP" altLang="en-US" dirty="0" err="1" smtClean="0"/>
              <a:t>への</a:t>
            </a:r>
            <a:r>
              <a:rPr lang="ja-JP" altLang="en-US" dirty="0" smtClean="0"/>
              <a:t>参加　</a:t>
            </a:r>
            <a:r>
              <a:rPr lang="ja-JP" altLang="en-US" sz="3200" dirty="0" smtClean="0"/>
              <a:t>～イベント実施～</a:t>
            </a:r>
            <a:endParaRPr lang="ja-JP" altLang="en-US" sz="3200" dirty="0"/>
          </a:p>
        </p:txBody>
      </p:sp>
      <p:sp>
        <p:nvSpPr>
          <p:cNvPr id="3" name="コンテンツ プレースホルダー 2"/>
          <p:cNvSpPr>
            <a:spLocks noGrp="1"/>
          </p:cNvSpPr>
          <p:nvPr>
            <p:ph idx="1"/>
          </p:nvPr>
        </p:nvSpPr>
        <p:spPr>
          <a:xfrm>
            <a:off x="467544" y="1340768"/>
            <a:ext cx="8229600" cy="4916760"/>
          </a:xfrm>
        </p:spPr>
        <p:txBody>
          <a:bodyPr>
            <a:normAutofit fontScale="55000" lnSpcReduction="20000"/>
          </a:bodyPr>
          <a:lstStyle/>
          <a:p>
            <a:pPr marL="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9400" indent="-382588">
              <a:lnSpc>
                <a:spcPct val="170000"/>
              </a:lnSpc>
              <a:buSzPct val="100000"/>
              <a:buFont typeface="Wingdings" panose="05000000000000000000" pitchFamily="2" charset="2"/>
              <a:buChar char="l"/>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SD</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セミナー「図書館を利用した学習支援」へ</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の登壇（</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2012/11/30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(4)</a:t>
            </a:r>
          </a:p>
          <a:p>
            <a:pPr marL="628650" lvl="1" indent="-331788">
              <a:lnSpc>
                <a:spcPct val="170000"/>
              </a:lnSpc>
              <a:buSzPct val="100000"/>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教員から，図書館</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で学習サポートを行って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みたいとの申し出があり，週１回ボランティアで試行的に開始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9400" indent="-382588">
              <a:lnSpc>
                <a:spcPct val="170000"/>
              </a:lnSpc>
              <a:buSzPct val="100000"/>
              <a:buFont typeface="Wingdings" panose="05000000000000000000"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スタディレスキュー</a:t>
            </a: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Weeeeek</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の開催</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(5)</a:t>
            </a:r>
          </a:p>
          <a:p>
            <a:pPr marL="628650" lvl="1" indent="-331788">
              <a:lnSpc>
                <a:spcPct val="170000"/>
              </a:lnSpc>
              <a:buSzPct val="100000"/>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繋ぎ</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create</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の企画により，後期試験前の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2013/1/21〜25</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に実施</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331788">
              <a:lnSpc>
                <a:spcPct val="170000"/>
              </a:lnSpc>
              <a:buSzPct val="100000"/>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「図書館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階のラーニング・コモンズを利用して、学生が学習の疑問点やわからない所を教員に直接質問することで解決し、学習内容を定着させることができる相談窓口を提供する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もの」</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331788">
              <a:lnSpc>
                <a:spcPct val="170000"/>
              </a:lnSpc>
              <a:buSzPct val="100000"/>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NHK</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の取材で，認知度が高まる。図書館内でも評価があがる。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331788">
              <a:lnSpc>
                <a:spcPct val="170000"/>
              </a:lnSpc>
              <a:buSzPct val="100000"/>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常設</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できないか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へ</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514350" lvl="1" indent="-342900">
              <a:buFont typeface="Wingdings" panose="05000000000000000000" pitchFamily="2" charset="2"/>
              <a:buChar char="l"/>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l"/>
            </a:pPr>
            <a:endParaRPr lang="ja-JP" altLang="en-US" dirty="0"/>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15</a:t>
            </a:fld>
            <a:endParaRPr kumimoji="1" lang="ja-JP" altLang="en-US"/>
          </a:p>
        </p:txBody>
      </p:sp>
    </p:spTree>
    <p:extLst>
      <p:ext uri="{BB962C8B-B14F-4D97-AF65-F5344CB8AC3E}">
        <p14:creationId xmlns:p14="http://schemas.microsoft.com/office/powerpoint/2010/main" val="34292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Study Support Space(SSS)</a:t>
            </a:r>
            <a:endParaRPr kumimoji="1" lang="ja-JP" altLang="en-US" dirty="0"/>
          </a:p>
        </p:txBody>
      </p:sp>
      <p:sp>
        <p:nvSpPr>
          <p:cNvPr id="3" name="コンテンツ プレースホルダー 2"/>
          <p:cNvSpPr>
            <a:spLocks noGrp="1"/>
          </p:cNvSpPr>
          <p:nvPr>
            <p:ph idx="1"/>
          </p:nvPr>
        </p:nvSpPr>
        <p:spPr>
          <a:xfrm>
            <a:off x="395536" y="2060848"/>
            <a:ext cx="8229600" cy="4176464"/>
          </a:xfrm>
        </p:spPr>
        <p:txBody>
          <a:bodyPr>
            <a:normAutofit fontScale="70000" lnSpcReduction="20000"/>
          </a:bodyPr>
          <a:lstStyle/>
          <a:p>
            <a:pPr>
              <a:lnSpc>
                <a:spcPct val="120000"/>
              </a:lnSpc>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教員・大学院生が，図書館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階ピア・サポートルーム</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で常設の学習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企画</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日よりオープン</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場所</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は，図書館で空き部屋となった事務室を流用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徳島大学附属図書館，全学共通教育センター</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，学務部</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教育企画室，学務部教育支援課が</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後援</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企画チーム（繋ぎ</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create</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）による運営</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14400" lvl="2" indent="0">
              <a:lnSpc>
                <a:spcPct val="150000"/>
              </a:lnSpc>
              <a:buNone/>
            </a:pP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endParaRPr kumimoji="1" lang="ja-JP" altLang="en-US" dirty="0"/>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16</a:t>
            </a:fld>
            <a:endParaRPr kumimoji="1" lang="ja-JP" altLang="en-US"/>
          </a:p>
        </p:txBody>
      </p:sp>
    </p:spTree>
    <p:extLst>
      <p:ext uri="{BB962C8B-B14F-4D97-AF65-F5344CB8AC3E}">
        <p14:creationId xmlns:p14="http://schemas.microsoft.com/office/powerpoint/2010/main" val="1436492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SSS</a:t>
            </a:r>
            <a:r>
              <a:rPr lang="ja-JP" altLang="en-US" dirty="0"/>
              <a:t>企画チーム</a:t>
            </a:r>
            <a:endParaRPr kumimoji="1" lang="ja-JP" altLang="en-US" dirty="0"/>
          </a:p>
        </p:txBody>
      </p:sp>
      <p:sp>
        <p:nvSpPr>
          <p:cNvPr id="3" name="コンテンツ プレースホルダー 2"/>
          <p:cNvSpPr>
            <a:spLocks noGrp="1"/>
          </p:cNvSpPr>
          <p:nvPr>
            <p:ph idx="1"/>
          </p:nvPr>
        </p:nvSpPr>
        <p:spPr>
          <a:xfrm>
            <a:off x="467544" y="1772816"/>
            <a:ext cx="8229600" cy="3528392"/>
          </a:xfrm>
        </p:spPr>
        <p:txBody>
          <a:bodyPr>
            <a:normAutofit fontScale="55000" lnSpcReduction="20000"/>
          </a:bodyPr>
          <a:lstStyle/>
          <a:p>
            <a:pPr>
              <a:lnSpc>
                <a:spcPct val="160000"/>
              </a:lnSpc>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チーム</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の理念</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大学生の日々の学習における躓きに対して，学習支援を行うとともに，学習をするために必要な基本知識・技能を習得する場や機会を創ることで，大学生の学習スタイルの向上，改善を行う</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6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スタッフ構成</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buFont typeface="Wingdings" panose="05000000000000000000" pitchFamily="2" charset="2"/>
              <a:buChar char="Ø"/>
            </a:pPr>
            <a:r>
              <a:rPr lang="zh-TW" altLang="en-US" sz="2900" dirty="0" smtClean="0">
                <a:latin typeface="メイリオ" panose="020B0604030504040204" pitchFamily="50" charset="-128"/>
                <a:ea typeface="メイリオ" panose="020B0604030504040204" pitchFamily="50" charset="-128"/>
                <a:cs typeface="メイリオ" panose="020B0604030504040204" pitchFamily="50" charset="-128"/>
              </a:rPr>
              <a:t>学生</a:t>
            </a:r>
            <a:r>
              <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zh-TW" altLang="en-US" sz="2900" dirty="0" smtClean="0">
                <a:latin typeface="メイリオ" panose="020B0604030504040204" pitchFamily="50" charset="-128"/>
                <a:ea typeface="メイリオ" panose="020B0604030504040204" pitchFamily="50" charset="-128"/>
                <a:cs typeface="メイリオ" panose="020B0604030504040204" pitchFamily="50" charset="-128"/>
              </a:rPr>
              <a:t>名</a:t>
            </a:r>
            <a:r>
              <a:rPr lang="zh-TW" altLang="en-US" sz="2900" dirty="0">
                <a:latin typeface="メイリオ" panose="020B0604030504040204" pitchFamily="50" charset="-128"/>
                <a:ea typeface="メイリオ" panose="020B0604030504040204" pitchFamily="50" charset="-128"/>
                <a:cs typeface="メイリオ" panose="020B0604030504040204" pitchFamily="50" charset="-128"/>
              </a:rPr>
              <a:t>、教員１名、職員２名（</a:t>
            </a:r>
            <a:r>
              <a:rPr lang="en-US" altLang="zh-TW" sz="2900" dirty="0" smtClean="0">
                <a:latin typeface="メイリオ" panose="020B0604030504040204" pitchFamily="50" charset="-128"/>
                <a:ea typeface="メイリオ" panose="020B0604030504040204" pitchFamily="50" charset="-128"/>
                <a:cs typeface="メイリオ" panose="020B0604030504040204" pitchFamily="50" charset="-128"/>
              </a:rPr>
              <a:t>201</a:t>
            </a:r>
            <a:r>
              <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zh-TW" altLang="en-US" sz="29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29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zh-TW" altLang="en-US" sz="2900" dirty="0">
                <a:latin typeface="メイリオ" panose="020B0604030504040204" pitchFamily="50" charset="-128"/>
                <a:ea typeface="メイリオ" panose="020B0604030504040204" pitchFamily="50" charset="-128"/>
                <a:cs typeface="メイリオ" panose="020B0604030504040204" pitchFamily="50" charset="-128"/>
              </a:rPr>
              <a:t>現在</a:t>
            </a:r>
            <a:r>
              <a:rPr lang="zh-TW" altLang="en-US" sz="2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zh-TW" sz="2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60000"/>
              </a:lnSpc>
            </a:pPr>
            <a:r>
              <a:rPr lang="ja-JP" altLang="en-US" sz="3000" dirty="0">
                <a:latin typeface="メイリオ" panose="020B0604030504040204" pitchFamily="50" charset="-128"/>
                <a:ea typeface="メイリオ" panose="020B0604030504040204" pitchFamily="50" charset="-128"/>
                <a:cs typeface="メイリオ" panose="020B0604030504040204" pitchFamily="50" charset="-128"/>
              </a:rPr>
              <a:t>スタッフ</a:t>
            </a:r>
            <a:r>
              <a:rPr lang="ja-JP" altLang="en-US" sz="3000" dirty="0" smtClean="0">
                <a:latin typeface="メイリオ" panose="020B0604030504040204" pitchFamily="50" charset="-128"/>
                <a:ea typeface="メイリオ" panose="020B0604030504040204" pitchFamily="50" charset="-128"/>
                <a:cs typeface="メイリオ" panose="020B0604030504040204" pitchFamily="50" charset="-128"/>
              </a:rPr>
              <a:t>の仕事</a:t>
            </a:r>
            <a:endParaRPr lang="en-US" altLang="ja-JP" sz="30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buFont typeface="Wingdings" panose="05000000000000000000" pitchFamily="2" charset="2"/>
              <a:buChar char="Ø"/>
            </a:pPr>
            <a:r>
              <a:rPr lang="ja-JP" altLang="en-US" sz="2900" dirty="0">
                <a:latin typeface="メイリオ" panose="020B0604030504040204" pitchFamily="50" charset="-128"/>
                <a:ea typeface="メイリオ" panose="020B0604030504040204" pitchFamily="50" charset="-128"/>
                <a:cs typeface="メイリオ" panose="020B0604030504040204" pitchFamily="50" charset="-128"/>
              </a:rPr>
              <a:t>アドバイザーへの協力依頼，時間割の調整</a:t>
            </a:r>
            <a:r>
              <a:rPr lang="ja-JP" altLang="en-US" sz="2900" dirty="0" smtClean="0">
                <a:latin typeface="メイリオ" panose="020B0604030504040204" pitchFamily="50" charset="-128"/>
                <a:ea typeface="メイリオ" panose="020B0604030504040204" pitchFamily="50" charset="-128"/>
                <a:cs typeface="メイリオ" panose="020B0604030504040204" pitchFamily="50" charset="-128"/>
              </a:rPr>
              <a:t>，　　　　　　　　　　　　　　　相談</a:t>
            </a:r>
            <a:r>
              <a:rPr lang="ja-JP" altLang="en-US" sz="2900" dirty="0">
                <a:latin typeface="メイリオ" panose="020B0604030504040204" pitchFamily="50" charset="-128"/>
                <a:ea typeface="メイリオ" panose="020B0604030504040204" pitchFamily="50" charset="-128"/>
                <a:cs typeface="メイリオ" panose="020B0604030504040204" pitchFamily="50" charset="-128"/>
              </a:rPr>
              <a:t>内容の記録・分析，</a:t>
            </a:r>
            <a:r>
              <a:rPr lang="en-US" altLang="ja-JP" sz="2900" dirty="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sz="2900" dirty="0">
                <a:latin typeface="メイリオ" panose="020B0604030504040204" pitchFamily="50" charset="-128"/>
                <a:ea typeface="メイリオ" panose="020B0604030504040204" pitchFamily="50" charset="-128"/>
                <a:cs typeface="メイリオ" panose="020B0604030504040204" pitchFamily="50" charset="-128"/>
              </a:rPr>
              <a:t>の広報活動</a:t>
            </a:r>
            <a:endPar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pPr>
            <a:endParaRPr lang="ja-JP" altLang="en-US" sz="2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17</a:t>
            </a:fld>
            <a:endParaRPr kumimoji="1" lang="ja-JP"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149080"/>
            <a:ext cx="3066980" cy="228334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2309787" y="5661248"/>
            <a:ext cx="28083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カウンター横に設置した</a:t>
            </a:r>
            <a:endParaRPr kumimoji="1" lang="en-US" altLang="ja-JP" sz="16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時間割表</a:t>
            </a:r>
            <a:endPar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a:off x="5097034" y="5661248"/>
            <a:ext cx="534021" cy="288032"/>
          </a:xfrm>
          <a:prstGeom prst="right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042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638175"/>
            <a:ext cx="7904163"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AF8F9BC0-C3AD-4A07-B5E4-B4EAE1491DDE}" type="slidenum">
              <a:rPr kumimoji="1" lang="ja-JP" altLang="en-US" smtClean="0"/>
              <a:t>18</a:t>
            </a:fld>
            <a:endParaRPr kumimoji="1" lang="ja-JP" altLang="en-US"/>
          </a:p>
        </p:txBody>
      </p:sp>
    </p:spTree>
    <p:extLst>
      <p:ext uri="{BB962C8B-B14F-4D97-AF65-F5344CB8AC3E}">
        <p14:creationId xmlns:p14="http://schemas.microsoft.com/office/powerpoint/2010/main" val="1711884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SSS</a:t>
            </a:r>
            <a:r>
              <a:rPr lang="ja-JP" altLang="en-US" dirty="0" smtClean="0"/>
              <a:t>の実績</a:t>
            </a:r>
            <a:r>
              <a:rPr lang="en-US" altLang="ja-JP" baseline="30000" dirty="0" smtClean="0"/>
              <a:t>(6)</a:t>
            </a:r>
            <a:endParaRPr kumimoji="1" lang="ja-JP" altLang="en-US" baseline="30000" dirty="0"/>
          </a:p>
        </p:txBody>
      </p:sp>
      <p:sp>
        <p:nvSpPr>
          <p:cNvPr id="3" name="コンテンツ プレースホルダー 2"/>
          <p:cNvSpPr>
            <a:spLocks noGrp="1"/>
          </p:cNvSpPr>
          <p:nvPr>
            <p:ph idx="1"/>
          </p:nvPr>
        </p:nvSpPr>
        <p:spPr>
          <a:xfrm>
            <a:off x="467544" y="1772816"/>
            <a:ext cx="8229600" cy="4295332"/>
          </a:xfrm>
        </p:spPr>
        <p:txBody>
          <a:bodyPr>
            <a:normAutofit fontScale="70000" lnSpcReduction="20000"/>
          </a:bodyPr>
          <a:lstStyle/>
          <a:p>
            <a:pPr>
              <a:lnSpc>
                <a:spcPct val="16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アドバイザーはすべてボランティアとして協力　　　　　　教員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名、図書館職員１名，大学院生</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名（</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年後期）</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60000"/>
              </a:lnSpc>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月末まで平日に毎日実施</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実施日数は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131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6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累計相談者</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314</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名（前期は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210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lnSpc>
                <a:spcPct val="160000"/>
              </a:lnSpc>
              <a:buNone/>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最終（</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まで）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352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6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対応</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科目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dirty="0">
                <a:latin typeface="メイリオ" pitchFamily="50" charset="-128"/>
                <a:ea typeface="メイリオ" pitchFamily="50" charset="-128"/>
                <a:cs typeface="メイリオ" pitchFamily="50" charset="-128"/>
              </a:rPr>
              <a:t>数学、物理、化学、生物</a:t>
            </a:r>
            <a:r>
              <a:rPr lang="ja-JP" altLang="ja-JP" dirty="0"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　　　　　　　　　　</a:t>
            </a:r>
            <a:r>
              <a:rPr lang="ja-JP" altLang="ja-JP" dirty="0" smtClean="0">
                <a:latin typeface="メイリオ" pitchFamily="50" charset="-128"/>
                <a:ea typeface="メイリオ" pitchFamily="50" charset="-128"/>
                <a:cs typeface="メイリオ" pitchFamily="50" charset="-128"/>
              </a:rPr>
              <a:t>英語</a:t>
            </a:r>
            <a:r>
              <a:rPr lang="ja-JP" altLang="ja-JP" dirty="0">
                <a:latin typeface="メイリオ" pitchFamily="50" charset="-128"/>
                <a:ea typeface="メイリオ" pitchFamily="50" charset="-128"/>
                <a:cs typeface="メイリオ" pitchFamily="50" charset="-128"/>
              </a:rPr>
              <a:t>、レポートの書き方、</a:t>
            </a:r>
            <a:r>
              <a:rPr lang="ja-JP" altLang="en-US" dirty="0">
                <a:latin typeface="メイリオ" pitchFamily="50" charset="-128"/>
                <a:ea typeface="メイリオ" pitchFamily="50" charset="-128"/>
                <a:cs typeface="メイリオ" pitchFamily="50" charset="-128"/>
              </a:rPr>
              <a:t>他</a:t>
            </a:r>
            <a:endParaRPr lang="en-US" altLang="ja-JP" dirty="0">
              <a:latin typeface="メイリオ" pitchFamily="50" charset="-128"/>
              <a:ea typeface="メイリオ" pitchFamily="50" charset="-128"/>
              <a:cs typeface="メイリオ" pitchFamily="50" charset="-128"/>
            </a:endParaRPr>
          </a:p>
          <a:p>
            <a:pPr>
              <a:lnSpc>
                <a:spcPct val="120000"/>
              </a:lnSpc>
            </a:pPr>
            <a:endParaRPr lang="en-US" altLang="ja-JP" dirty="0" smtClean="0"/>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19</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221088"/>
            <a:ext cx="3164705" cy="235332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2267744" y="6068148"/>
            <a:ext cx="306637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ピア・サポートルームの様子</a:t>
            </a:r>
            <a:endPar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a:off x="5262115" y="6176160"/>
            <a:ext cx="534021" cy="288032"/>
          </a:xfrm>
          <a:prstGeom prst="right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538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755576" y="1844824"/>
            <a:ext cx="8388424" cy="4608512"/>
          </a:xfrm>
        </p:spPr>
        <p:txBody>
          <a:bodyPr>
            <a:normAutofit fontScale="70000" lnSpcReduction="20000"/>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はじめ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徳島</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大学のラーニング・コモンズ</a:t>
            </a: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施設</a:t>
            </a: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人的支援</a:t>
            </a:r>
          </a:p>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ラーニング・コモンズを実質化するため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参加</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の取り組み</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の実績</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の評価</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支援のさらなる充実を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目指して</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2</a:t>
            </a:fld>
            <a:endParaRPr kumimoji="1" lang="ja-JP" altLang="en-US"/>
          </a:p>
        </p:txBody>
      </p:sp>
    </p:spTree>
    <p:extLst>
      <p:ext uri="{BB962C8B-B14F-4D97-AF65-F5344CB8AC3E}">
        <p14:creationId xmlns:p14="http://schemas.microsoft.com/office/powerpoint/2010/main" val="769955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8596" y="1124744"/>
            <a:ext cx="8391876" cy="5176933"/>
          </a:xfrm>
        </p:spPr>
        <p:txBody>
          <a:bodyPr>
            <a:normAutofit/>
          </a:bodyPr>
          <a:lstStyle/>
          <a:p>
            <a:pPr marL="0" indent="0" algn="ctr">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SSS</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利用者の内訳（人</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集計期間：</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2013.4.12</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2013.12.20</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02238867"/>
              </p:ext>
            </p:extLst>
          </p:nvPr>
        </p:nvGraphicFramePr>
        <p:xfrm>
          <a:off x="827583" y="2132856"/>
          <a:ext cx="7344819" cy="3168350"/>
        </p:xfrm>
        <a:graphic>
          <a:graphicData uri="http://schemas.openxmlformats.org/drawingml/2006/table">
            <a:tbl>
              <a:tblPr firstRow="1" firstCol="1" bandRow="1">
                <a:tableStyleId>{5C22544A-7EE6-4342-B048-85BDC9FD1C3A}</a:tableStyleId>
              </a:tblPr>
              <a:tblGrid>
                <a:gridCol w="958019"/>
                <a:gridCol w="798350"/>
                <a:gridCol w="798350"/>
                <a:gridCol w="798350"/>
                <a:gridCol w="798350"/>
                <a:gridCol w="798350"/>
                <a:gridCol w="798350"/>
                <a:gridCol w="798350"/>
                <a:gridCol w="798350"/>
              </a:tblGrid>
              <a:tr h="633670">
                <a:tc>
                  <a:txBody>
                    <a:bodyPr/>
                    <a:lstStyle/>
                    <a:p>
                      <a:pPr algn="l">
                        <a:spcAft>
                          <a:spcPts val="0"/>
                        </a:spcAft>
                      </a:pPr>
                      <a:r>
                        <a:rPr lang="ja-JP" sz="1100" kern="0" dirty="0">
                          <a:effectLst/>
                        </a:rPr>
                        <a:t>　</a:t>
                      </a:r>
                      <a:endParaRPr lang="ja-JP" sz="1200" kern="100" dirty="0">
                        <a:effectLst/>
                        <a:latin typeface="CenturyOldst"/>
                        <a:ea typeface="ＭＳ 明朝"/>
                        <a:cs typeface="Times New Roman"/>
                      </a:endParaRPr>
                    </a:p>
                  </a:txBody>
                  <a:tcPr marL="62865" marR="62865" marT="0" marB="0" anchor="ctr"/>
                </a:tc>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総合科学部</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工学部</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医学部</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歯学部</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薬学部</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その他</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不明</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合計</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316835">
                <a:tc>
                  <a:txBody>
                    <a:bodyPr/>
                    <a:lstStyle/>
                    <a:p>
                      <a:pPr algn="ctr">
                        <a:spcAft>
                          <a:spcPts val="0"/>
                        </a:spcAft>
                      </a:pPr>
                      <a:r>
                        <a:rPr lang="en-US" sz="1400" b="0" kern="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年</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44</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93</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187</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316835">
                <a:tc>
                  <a:txBody>
                    <a:bodyPr/>
                    <a:lstStyle/>
                    <a:p>
                      <a:pPr algn="ctr">
                        <a:spcAft>
                          <a:spcPts val="0"/>
                        </a:spcAft>
                      </a:pPr>
                      <a:r>
                        <a:rPr lang="en-US" sz="1400" b="0" kern="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年</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22</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17</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41</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316835">
                <a:tc>
                  <a:txBody>
                    <a:bodyPr/>
                    <a:lstStyle/>
                    <a:p>
                      <a:pPr algn="ctr">
                        <a:spcAft>
                          <a:spcPts val="0"/>
                        </a:spcAft>
                      </a:pPr>
                      <a:r>
                        <a:rPr lang="en-US" sz="1400" b="0" kern="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年</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15</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25</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316835">
                <a:tc>
                  <a:txBody>
                    <a:bodyPr/>
                    <a:lstStyle/>
                    <a:p>
                      <a:pPr algn="ctr">
                        <a:spcAft>
                          <a:spcPts val="0"/>
                        </a:spcAft>
                      </a:pPr>
                      <a:r>
                        <a:rPr lang="en-US" sz="1400" b="0" kern="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400" b="0" kern="0">
                          <a:effectLst/>
                          <a:latin typeface="メイリオ" panose="020B0604030504040204" pitchFamily="50" charset="-128"/>
                          <a:ea typeface="メイリオ" panose="020B0604030504040204" pitchFamily="50" charset="-128"/>
                          <a:cs typeface="メイリオ" panose="020B0604030504040204" pitchFamily="50" charset="-128"/>
                        </a:rPr>
                        <a:t>年</a:t>
                      </a:r>
                      <a:endParaRPr lang="ja-JP" sz="1400" b="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6</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9</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16</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316835">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院生</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6</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6</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316835">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その他</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8</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316835">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不明</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13</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12</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31</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316835">
                <a:tc>
                  <a:txBody>
                    <a:bodyPr/>
                    <a:lstStyle/>
                    <a:p>
                      <a:pPr algn="ctr">
                        <a:spcAft>
                          <a:spcPts val="0"/>
                        </a:spcAft>
                      </a:pPr>
                      <a:r>
                        <a:rPr lang="ja-JP" sz="1400" b="0" kern="0" dirty="0">
                          <a:effectLst/>
                          <a:latin typeface="メイリオ" panose="020B0604030504040204" pitchFamily="50" charset="-128"/>
                          <a:ea typeface="メイリオ" panose="020B0604030504040204" pitchFamily="50" charset="-128"/>
                          <a:cs typeface="メイリオ" panose="020B0604030504040204" pitchFamily="50" charset="-128"/>
                        </a:rPr>
                        <a:t>合計</a:t>
                      </a:r>
                      <a:endParaRPr lang="ja-JP" sz="14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86</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153</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41</a:t>
                      </a:r>
                      <a:endParaRPr lang="ja-JP" sz="16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14</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15</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ctr">
                        <a:spcAft>
                          <a:spcPts val="0"/>
                        </a:spcAft>
                      </a:pPr>
                      <a:r>
                        <a:rPr lang="en-US"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314</a:t>
                      </a:r>
                      <a:endParaRPr lang="ja-JP" sz="16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bl>
          </a:graphicData>
        </a:graphic>
      </p:graphicFrame>
      <p:sp>
        <p:nvSpPr>
          <p:cNvPr id="2" name="スライド番号プレースホルダー 1"/>
          <p:cNvSpPr>
            <a:spLocks noGrp="1"/>
          </p:cNvSpPr>
          <p:nvPr>
            <p:ph type="sldNum" sz="quarter" idx="12"/>
          </p:nvPr>
        </p:nvSpPr>
        <p:spPr/>
        <p:txBody>
          <a:bodyPr/>
          <a:lstStyle/>
          <a:p>
            <a:fld id="{AF8F9BC0-C3AD-4A07-B5E4-B4EAE1491DDE}" type="slidenum">
              <a:rPr kumimoji="1" lang="ja-JP" altLang="en-US" smtClean="0"/>
              <a:t>20</a:t>
            </a:fld>
            <a:endParaRPr kumimoji="1" lang="ja-JP" altLang="en-US"/>
          </a:p>
        </p:txBody>
      </p:sp>
    </p:spTree>
    <p:extLst>
      <p:ext uri="{BB962C8B-B14F-4D97-AF65-F5344CB8AC3E}">
        <p14:creationId xmlns:p14="http://schemas.microsoft.com/office/powerpoint/2010/main" val="4208676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124745"/>
            <a:ext cx="8229600" cy="4968552"/>
          </a:xfrm>
        </p:spPr>
        <p:txBody>
          <a:bodyPr>
            <a:normAutofit/>
          </a:bodyPr>
          <a:lstStyle/>
          <a:p>
            <a:pPr marL="0" indent="0">
              <a:buNone/>
            </a:pP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学年別相談者の割合（％）　　学部別相談者の割合（％）</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グラフ 4"/>
          <p:cNvGraphicFramePr>
            <a:graphicFrameLocks noChangeAspect="1"/>
          </p:cNvGraphicFramePr>
          <p:nvPr>
            <p:extLst>
              <p:ext uri="{D42A27DB-BD31-4B8C-83A1-F6EECF244321}">
                <p14:modId xmlns:p14="http://schemas.microsoft.com/office/powerpoint/2010/main" val="1902955122"/>
              </p:ext>
            </p:extLst>
          </p:nvPr>
        </p:nvGraphicFramePr>
        <p:xfrm>
          <a:off x="4427984" y="2276872"/>
          <a:ext cx="4381500" cy="2908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noChangeAspect="1"/>
          </p:cNvGraphicFramePr>
          <p:nvPr>
            <p:extLst>
              <p:ext uri="{D42A27DB-BD31-4B8C-83A1-F6EECF244321}">
                <p14:modId xmlns:p14="http://schemas.microsoft.com/office/powerpoint/2010/main" val="3639169128"/>
              </p:ext>
            </p:extLst>
          </p:nvPr>
        </p:nvGraphicFramePr>
        <p:xfrm>
          <a:off x="11359" y="2348880"/>
          <a:ext cx="4381500" cy="2908935"/>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AF8F9BC0-C3AD-4A07-B5E4-B4EAE1491DDE}" type="slidenum">
              <a:rPr kumimoji="1" lang="ja-JP" altLang="en-US" smtClean="0"/>
              <a:t>21</a:t>
            </a:fld>
            <a:endParaRPr kumimoji="1" lang="ja-JP" altLang="en-US"/>
          </a:p>
        </p:txBody>
      </p:sp>
    </p:spTree>
    <p:extLst>
      <p:ext uri="{BB962C8B-B14F-4D97-AF65-F5344CB8AC3E}">
        <p14:creationId xmlns:p14="http://schemas.microsoft.com/office/powerpoint/2010/main" val="940851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124745"/>
            <a:ext cx="8229600" cy="4968552"/>
          </a:xfrm>
        </p:spPr>
        <p:txBody>
          <a:bodyPr>
            <a:normAutofit/>
          </a:bodyPr>
          <a:lstStyle/>
          <a:p>
            <a:pPr marL="0" indent="0" algn="ctr">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相談</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内容の種類別の</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学習相談のうち内容別の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割合（％）　　　　　　　　　割合（％）</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グラフ 6"/>
          <p:cNvGraphicFramePr>
            <a:graphicFrameLocks noChangeAspect="1"/>
          </p:cNvGraphicFramePr>
          <p:nvPr>
            <p:extLst>
              <p:ext uri="{D42A27DB-BD31-4B8C-83A1-F6EECF244321}">
                <p14:modId xmlns:p14="http://schemas.microsoft.com/office/powerpoint/2010/main" val="4168289221"/>
              </p:ext>
            </p:extLst>
          </p:nvPr>
        </p:nvGraphicFramePr>
        <p:xfrm>
          <a:off x="107504" y="2708920"/>
          <a:ext cx="4457700" cy="308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noChangeAspect="1"/>
          </p:cNvGraphicFramePr>
          <p:nvPr>
            <p:extLst>
              <p:ext uri="{D42A27DB-BD31-4B8C-83A1-F6EECF244321}">
                <p14:modId xmlns:p14="http://schemas.microsoft.com/office/powerpoint/2010/main" val="1334702066"/>
              </p:ext>
            </p:extLst>
          </p:nvPr>
        </p:nvGraphicFramePr>
        <p:xfrm>
          <a:off x="4788024" y="2564904"/>
          <a:ext cx="4257675" cy="2828925"/>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AF8F9BC0-C3AD-4A07-B5E4-B4EAE1491DDE}" type="slidenum">
              <a:rPr kumimoji="1" lang="ja-JP" altLang="en-US" smtClean="0"/>
              <a:t>22</a:t>
            </a:fld>
            <a:endParaRPr kumimoji="1" lang="ja-JP" altLang="en-US"/>
          </a:p>
        </p:txBody>
      </p:sp>
    </p:spTree>
    <p:extLst>
      <p:ext uri="{BB962C8B-B14F-4D97-AF65-F5344CB8AC3E}">
        <p14:creationId xmlns:p14="http://schemas.microsoft.com/office/powerpoint/2010/main" val="266290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124745"/>
            <a:ext cx="4104456" cy="4968552"/>
          </a:xfrm>
        </p:spPr>
        <p:txBody>
          <a:bodyPr>
            <a:normAutofit/>
          </a:bodyPr>
          <a:lstStyle/>
          <a:p>
            <a:pPr marL="0" indent="0" algn="ctr">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学習</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以外</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の相談のうち　　　　　　　　　　　　　　　　内容別の割合</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dirty="0" smtClean="0"/>
              <a:t>　　</a:t>
            </a:r>
            <a:endParaRPr kumimoji="1" lang="ja-JP" altLang="en-US" sz="24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5671" y="836712"/>
            <a:ext cx="3731429" cy="5407145"/>
          </a:xfrm>
          <a:prstGeom prst="rect">
            <a:avLst/>
          </a:prstGeom>
          <a:noFill/>
          <a:ln>
            <a:solidFill>
              <a:schemeClr val="tx1"/>
            </a:solidFill>
          </a:ln>
        </p:spPr>
      </p:pic>
      <p:sp>
        <p:nvSpPr>
          <p:cNvPr id="2" name="スライド番号プレースホルダー 1"/>
          <p:cNvSpPr>
            <a:spLocks noGrp="1"/>
          </p:cNvSpPr>
          <p:nvPr>
            <p:ph type="sldNum" sz="quarter" idx="12"/>
          </p:nvPr>
        </p:nvSpPr>
        <p:spPr/>
        <p:txBody>
          <a:bodyPr/>
          <a:lstStyle/>
          <a:p>
            <a:fld id="{AF8F9BC0-C3AD-4A07-B5E4-B4EAE1491DDE}" type="slidenum">
              <a:rPr kumimoji="1" lang="ja-JP" altLang="en-US" smtClean="0"/>
              <a:t>23</a:t>
            </a:fld>
            <a:endParaRPr kumimoji="1" lang="ja-JP" altLang="en-US"/>
          </a:p>
        </p:txBody>
      </p:sp>
      <p:graphicFrame>
        <p:nvGraphicFramePr>
          <p:cNvPr id="8" name="グラフ 7"/>
          <p:cNvGraphicFramePr/>
          <p:nvPr>
            <p:extLst>
              <p:ext uri="{D42A27DB-BD31-4B8C-83A1-F6EECF244321}">
                <p14:modId xmlns:p14="http://schemas.microsoft.com/office/powerpoint/2010/main" val="2940670132"/>
              </p:ext>
            </p:extLst>
          </p:nvPr>
        </p:nvGraphicFramePr>
        <p:xfrm>
          <a:off x="323528" y="2204864"/>
          <a:ext cx="4248472" cy="3501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8857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SSS</a:t>
            </a:r>
            <a:r>
              <a:rPr lang="ja-JP" altLang="en-US" dirty="0" smtClean="0"/>
              <a:t>の評価</a:t>
            </a:r>
            <a:endParaRPr kumimoji="1" lang="ja-JP" altLang="en-US" dirty="0"/>
          </a:p>
        </p:txBody>
      </p:sp>
      <p:sp>
        <p:nvSpPr>
          <p:cNvPr id="3" name="コンテンツ プレースホルダー 2"/>
          <p:cNvSpPr>
            <a:spLocks noGrp="1"/>
          </p:cNvSpPr>
          <p:nvPr>
            <p:ph idx="1"/>
          </p:nvPr>
        </p:nvSpPr>
        <p:spPr>
          <a:xfrm>
            <a:off x="467544" y="1772816"/>
            <a:ext cx="8229600" cy="4824536"/>
          </a:xfrm>
        </p:spPr>
        <p:txBody>
          <a:bodyPr>
            <a:normAutofit fontScale="70000" lnSpcReduction="20000"/>
          </a:bodyPr>
          <a:lstStyle/>
          <a:p>
            <a:pPr>
              <a:lnSpc>
                <a:spcPct val="160000"/>
              </a:lnSpc>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月に，図書館アンケートの一環として調査</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の認知度，</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で行ってほしい支援内容</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buFont typeface="Wingdings" panose="05000000000000000000" pitchFamily="2" charset="2"/>
              <a:buChar char="Ø"/>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60000"/>
              </a:lnSpc>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月に，アドバイザーに対してアンケート実施</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の改善点，学生の様子，学生にとっての意義，アドバイザーにとっての意義，広報活動，その他</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buFont typeface="Wingdings" panose="05000000000000000000" pitchFamily="2" charset="2"/>
              <a:buChar char="Ø"/>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60000"/>
              </a:lnSpc>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月に，</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に対するアンケート実施</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60000"/>
              </a:lnSpc>
              <a:buFont typeface="Wingdings" panose="05000000000000000000" pitchFamily="2" charset="2"/>
              <a:buChar char="Ø"/>
            </a:pP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の認知度，利用の有無，利用回数，相談内容，満足度，</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sz="2200" dirty="0" err="1">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2200" dirty="0" err="1"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要望</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buFont typeface="Wingdings" panose="05000000000000000000" pitchFamily="2" charset="2"/>
              <a:buChar char="Ø"/>
            </a:pP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24</a:t>
            </a:fld>
            <a:endParaRPr kumimoji="1" lang="ja-JP" altLang="en-US"/>
          </a:p>
        </p:txBody>
      </p:sp>
    </p:spTree>
    <p:extLst>
      <p:ext uri="{BB962C8B-B14F-4D97-AF65-F5344CB8AC3E}">
        <p14:creationId xmlns:p14="http://schemas.microsoft.com/office/powerpoint/2010/main" val="968566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lstStyle/>
          <a:p>
            <a:r>
              <a:rPr kumimoji="1" lang="ja-JP" altLang="en-US" dirty="0" smtClean="0"/>
              <a:t>図書館アンケートの結果</a:t>
            </a:r>
            <a:endParaRPr kumimoji="1" lang="ja-JP" altLang="en-US" dirty="0"/>
          </a:p>
        </p:txBody>
      </p:sp>
      <p:sp>
        <p:nvSpPr>
          <p:cNvPr id="3" name="コンテンツ プレースホルダー 2"/>
          <p:cNvSpPr>
            <a:spLocks noGrp="1"/>
          </p:cNvSpPr>
          <p:nvPr>
            <p:ph idx="1"/>
          </p:nvPr>
        </p:nvSpPr>
        <p:spPr>
          <a:xfrm>
            <a:off x="323528" y="1484784"/>
            <a:ext cx="8229600" cy="5176933"/>
          </a:xfrm>
        </p:spPr>
        <p:txBody>
          <a:bodyPr>
            <a:normAutofit/>
          </a:bodyPr>
          <a:lstStyle/>
          <a:p>
            <a:pPr>
              <a:lnSpc>
                <a:spcPct val="150000"/>
              </a:lnSpc>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対象：図書館利用者のみ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配布</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24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回収</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295</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（回収率</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50000"/>
              </a:lnSpc>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認知度</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99728992"/>
              </p:ext>
            </p:extLst>
          </p:nvPr>
        </p:nvGraphicFramePr>
        <p:xfrm>
          <a:off x="899592" y="3501008"/>
          <a:ext cx="7200799" cy="2304257"/>
        </p:xfrm>
        <a:graphic>
          <a:graphicData uri="http://schemas.openxmlformats.org/drawingml/2006/table">
            <a:tbl>
              <a:tblPr firstRow="1" firstCol="1" bandRow="1">
                <a:tableStyleId>{5C22544A-7EE6-4342-B048-85BDC9FD1C3A}</a:tableStyleId>
              </a:tblPr>
              <a:tblGrid>
                <a:gridCol w="1417603"/>
                <a:gridCol w="1331452"/>
                <a:gridCol w="1333019"/>
                <a:gridCol w="1333019"/>
                <a:gridCol w="892853"/>
                <a:gridCol w="892853"/>
              </a:tblGrid>
              <a:tr h="575327">
                <a:tc gridSpan="6">
                  <a:txBody>
                    <a:bodyPr/>
                    <a:lstStyle/>
                    <a:p>
                      <a:pPr algn="ctr">
                        <a:spcAft>
                          <a:spcPts val="0"/>
                        </a:spcAft>
                      </a:pPr>
                      <a:r>
                        <a:rPr lang="en-US" sz="1600" dirty="0">
                          <a:effectLst/>
                          <a:latin typeface="メイリオ" panose="020B0604030504040204" pitchFamily="50" charset="-128"/>
                          <a:ea typeface="メイリオ" panose="020B0604030504040204" pitchFamily="50" charset="-128"/>
                          <a:cs typeface="メイリオ" panose="020B0604030504040204" pitchFamily="50" charset="-128"/>
                        </a:rPr>
                        <a:t>SSS</a:t>
                      </a:r>
                      <a:r>
                        <a:rPr lang="ja-JP" sz="16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600" dirty="0">
                          <a:effectLst/>
                          <a:latin typeface="メイリオ" panose="020B0604030504040204" pitchFamily="50" charset="-128"/>
                          <a:ea typeface="メイリオ" panose="020B0604030504040204" pitchFamily="50" charset="-128"/>
                          <a:cs typeface="メイリオ" panose="020B0604030504040204" pitchFamily="50" charset="-128"/>
                        </a:rPr>
                        <a:t>Study Support Space</a:t>
                      </a:r>
                      <a:r>
                        <a:rPr lang="ja-JP" sz="1600" dirty="0">
                          <a:effectLst/>
                          <a:latin typeface="メイリオ" panose="020B0604030504040204" pitchFamily="50" charset="-128"/>
                          <a:ea typeface="メイリオ" panose="020B0604030504040204" pitchFamily="50" charset="-128"/>
                          <a:cs typeface="メイリオ" panose="020B0604030504040204" pitchFamily="50" charset="-128"/>
                        </a:rPr>
                        <a:t>）を知っていますか？また，利用したことはありますか？</a:t>
                      </a: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944126">
                <a:tc>
                  <a:txBody>
                    <a:bodyPr/>
                    <a:lstStyle/>
                    <a:p>
                      <a:pPr>
                        <a:spcAft>
                          <a:spcPts val="0"/>
                        </a:spcAft>
                      </a:pPr>
                      <a:r>
                        <a:rPr lang="ja-JP" sz="1100">
                          <a:effectLst/>
                        </a:rPr>
                        <a:t>　</a:t>
                      </a:r>
                      <a:endParaRPr lang="ja-JP" sz="1200">
                        <a:effectLst/>
                        <a:latin typeface="Times New Roman"/>
                        <a:ea typeface="ＭＳ 明朝"/>
                      </a:endParaRPr>
                    </a:p>
                  </a:txBody>
                  <a:tcPr marL="62865" marR="62865" marT="0" marB="0" anchor="ctr"/>
                </a:tc>
                <a:tc>
                  <a:txBody>
                    <a:bodyPr/>
                    <a:lstStyle/>
                    <a:p>
                      <a:pPr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知っている</a:t>
                      </a:r>
                    </a:p>
                  </a:txBody>
                  <a:tcPr marL="62865" marR="62865" marT="0" marB="0" anchor="ctr"/>
                </a:tc>
                <a:tc>
                  <a:txBody>
                    <a:bodyPr/>
                    <a:lstStyle/>
                    <a:p>
                      <a:pPr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知っているが利用したことはない</a:t>
                      </a:r>
                    </a:p>
                  </a:txBody>
                  <a:tcPr marL="62865" marR="62865" marT="0" marB="0" anchor="ctr"/>
                </a:tc>
                <a:tc>
                  <a:txBody>
                    <a:bodyPr/>
                    <a:lstStyle/>
                    <a:p>
                      <a:pPr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知らない</a:t>
                      </a:r>
                    </a:p>
                  </a:txBody>
                  <a:tcPr marL="62865" marR="62865" marT="0" marB="0" anchor="ctr"/>
                </a:tc>
                <a:tc>
                  <a:txBody>
                    <a:bodyPr/>
                    <a:lstStyle/>
                    <a:p>
                      <a:pPr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回答無</a:t>
                      </a:r>
                    </a:p>
                  </a:txBody>
                  <a:tcPr marL="62865" marR="62865" marT="0" marB="0" anchor="ctr"/>
                </a:tc>
                <a:tc>
                  <a:txBody>
                    <a:bodyPr/>
                    <a:lstStyle/>
                    <a:p>
                      <a:pPr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計</a:t>
                      </a:r>
                    </a:p>
                  </a:txBody>
                  <a:tcPr marL="62865" marR="62865" marT="0" marB="0" anchor="ctr"/>
                </a:tc>
              </a:tr>
              <a:tr h="265535">
                <a:tc rowSpan="2">
                  <a:txBody>
                    <a:bodyPr/>
                    <a:lstStyle/>
                    <a:p>
                      <a:pPr algn="ctr">
                        <a:spcAft>
                          <a:spcPts val="0"/>
                        </a:spcAft>
                      </a:pPr>
                      <a:r>
                        <a:rPr lang="ja-JP" altLang="en-US" sz="1600" b="1" dirty="0" smtClean="0">
                          <a:effectLst/>
                          <a:latin typeface="+mn-lt"/>
                          <a:ea typeface="+mn-ea"/>
                        </a:rPr>
                        <a:t>回答</a:t>
                      </a:r>
                      <a:endParaRPr lang="ja-JP" sz="1600" b="1" dirty="0">
                        <a:effectLst/>
                        <a:latin typeface="Times New Roman"/>
                        <a:ea typeface="ＭＳ 明朝"/>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19</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137</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98</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18</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272</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519269">
                <a:tc vMerge="1">
                  <a:txBody>
                    <a:bodyPr/>
                    <a:lstStyle/>
                    <a:p>
                      <a:endParaRPr kumimoji="1" lang="ja-JP" altLang="en-US"/>
                    </a:p>
                  </a:txBody>
                  <a:tcP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7.0%</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50.4%</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36.0%</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6.6%</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100.0%</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bl>
          </a:graphicData>
        </a:graphic>
      </p:graphicFrame>
      <p:sp>
        <p:nvSpPr>
          <p:cNvPr id="6" name="スライド番号プレースホルダー 5"/>
          <p:cNvSpPr>
            <a:spLocks noGrp="1"/>
          </p:cNvSpPr>
          <p:nvPr>
            <p:ph type="sldNum" sz="quarter" idx="12"/>
          </p:nvPr>
        </p:nvSpPr>
        <p:spPr/>
        <p:txBody>
          <a:bodyPr/>
          <a:lstStyle/>
          <a:p>
            <a:fld id="{AF8F9BC0-C3AD-4A07-B5E4-B4EAE1491DDE}" type="slidenum">
              <a:rPr kumimoji="1" lang="ja-JP" altLang="en-US" smtClean="0"/>
              <a:t>25</a:t>
            </a:fld>
            <a:endParaRPr kumimoji="1" lang="ja-JP" altLang="en-US"/>
          </a:p>
        </p:txBody>
      </p:sp>
    </p:spTree>
    <p:extLst>
      <p:ext uri="{BB962C8B-B14F-4D97-AF65-F5344CB8AC3E}">
        <p14:creationId xmlns:p14="http://schemas.microsoft.com/office/powerpoint/2010/main" val="3140109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910"/>
            <a:ext cx="8229600" cy="1143000"/>
          </a:xfrm>
        </p:spPr>
        <p:txBody>
          <a:bodyPr/>
          <a:lstStyle/>
          <a:p>
            <a:r>
              <a:rPr kumimoji="1" lang="ja-JP" altLang="en-US" dirty="0" smtClean="0"/>
              <a:t>図書館アンケートの結果</a:t>
            </a:r>
            <a:endParaRPr kumimoji="1" lang="ja-JP" altLang="en-US" dirty="0"/>
          </a:p>
        </p:txBody>
      </p:sp>
      <p:sp>
        <p:nvSpPr>
          <p:cNvPr id="3" name="コンテンツ プレースホルダー 2"/>
          <p:cNvSpPr>
            <a:spLocks noGrp="1"/>
          </p:cNvSpPr>
          <p:nvPr>
            <p:ph idx="1"/>
          </p:nvPr>
        </p:nvSpPr>
        <p:spPr>
          <a:xfrm>
            <a:off x="428596" y="1340768"/>
            <a:ext cx="8229600" cy="4960909"/>
          </a:xfrm>
        </p:spPr>
        <p:txBody>
          <a:bodyPr>
            <a:normAutofit/>
          </a:bodyPr>
          <a:lstStyle/>
          <a:p>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で行って</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ほしい支援</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内容（複数回答可）</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自由</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記述</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323000818"/>
              </p:ext>
            </p:extLst>
          </p:nvPr>
        </p:nvGraphicFramePr>
        <p:xfrm>
          <a:off x="755576" y="1916832"/>
          <a:ext cx="7992879" cy="2489347"/>
        </p:xfrm>
        <a:graphic>
          <a:graphicData uri="http://schemas.openxmlformats.org/drawingml/2006/table">
            <a:tbl>
              <a:tblPr firstRow="1" firstCol="1" bandRow="1">
                <a:tableStyleId>{5C22544A-7EE6-4342-B048-85BDC9FD1C3A}</a:tableStyleId>
              </a:tblPr>
              <a:tblGrid>
                <a:gridCol w="948643"/>
                <a:gridCol w="437582"/>
                <a:gridCol w="437582"/>
                <a:gridCol w="438407"/>
                <a:gridCol w="438407"/>
                <a:gridCol w="437582"/>
                <a:gridCol w="438407"/>
                <a:gridCol w="438407"/>
                <a:gridCol w="438407"/>
                <a:gridCol w="438407"/>
                <a:gridCol w="437582"/>
                <a:gridCol w="438407"/>
                <a:gridCol w="438407"/>
                <a:gridCol w="438407"/>
                <a:gridCol w="438407"/>
                <a:gridCol w="454919"/>
                <a:gridCol w="454919"/>
              </a:tblGrid>
              <a:tr h="352851">
                <a:tc gridSpan="17">
                  <a:txBody>
                    <a:bodyPr/>
                    <a:lstStyle/>
                    <a:p>
                      <a:pPr algn="ctr">
                        <a:spcAft>
                          <a:spcPts val="0"/>
                        </a:spcAft>
                      </a:pPr>
                      <a:r>
                        <a:rPr lang="en-US" sz="1600" dirty="0">
                          <a:effectLst/>
                          <a:latin typeface="メイリオ" panose="020B0604030504040204" pitchFamily="50" charset="-128"/>
                          <a:ea typeface="メイリオ" panose="020B0604030504040204" pitchFamily="50" charset="-128"/>
                          <a:cs typeface="メイリオ" panose="020B0604030504040204" pitchFamily="50" charset="-128"/>
                        </a:rPr>
                        <a:t>SSS</a:t>
                      </a:r>
                      <a:r>
                        <a:rPr lang="ja-JP" sz="1600" dirty="0">
                          <a:effectLst/>
                          <a:latin typeface="メイリオ" panose="020B0604030504040204" pitchFamily="50" charset="-128"/>
                          <a:ea typeface="メイリオ" panose="020B0604030504040204" pitchFamily="50" charset="-128"/>
                          <a:cs typeface="メイリオ" panose="020B0604030504040204" pitchFamily="50" charset="-128"/>
                        </a:rPr>
                        <a:t>で行ってほしい支援内容は何ですか</a:t>
                      </a: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069696">
                <a:tc>
                  <a:txBody>
                    <a:bodyPr/>
                    <a:lstStyle/>
                    <a:p>
                      <a:pPr>
                        <a:spcAft>
                          <a:spcPts val="0"/>
                        </a:spcAft>
                      </a:pPr>
                      <a:r>
                        <a:rPr lang="ja-JP" sz="1100">
                          <a:effectLst/>
                        </a:rPr>
                        <a:t>　</a:t>
                      </a:r>
                      <a:endParaRPr lang="ja-JP" sz="1200">
                        <a:effectLst/>
                        <a:latin typeface="Times New Roman"/>
                        <a:ea typeface="ＭＳ 明朝"/>
                      </a:endParaRPr>
                    </a:p>
                  </a:txBody>
                  <a:tcPr marL="62865" marR="62865" marT="0" marB="0"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レポートの書き方</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大学での勉強の仕方</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文献の探し方</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数学</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物理</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化学</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生物</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統計</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英語</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ドイツ語</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フランス語</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中国語</a:t>
                      </a:r>
                    </a:p>
                  </a:txBody>
                  <a:tcPr marL="62865" marR="62865" marT="0" marB="0" vert="eaVert" anchor="ctr"/>
                </a:tc>
                <a:tc>
                  <a:txBody>
                    <a:bodyPr/>
                    <a:lstStyle/>
                    <a:p>
                      <a:pPr marL="71755" marR="71755" algn="ctr">
                        <a:spcAft>
                          <a:spcPts val="0"/>
                        </a:spcAft>
                      </a:pPr>
                      <a:r>
                        <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ＴＯＩＥＣ　対策</a:t>
                      </a:r>
                    </a:p>
                  </a:txBody>
                  <a:tcPr marL="62865" marR="62865" marT="0" marB="0" vert="eaVert" anchor="ctr"/>
                </a:tc>
                <a:tc>
                  <a:txBody>
                    <a:bodyPr/>
                    <a:lstStyle/>
                    <a:p>
                      <a:pPr marL="71755" marR="71755" algn="ctr">
                        <a:spcAft>
                          <a:spcPts val="0"/>
                        </a:spcAft>
                      </a:pPr>
                      <a:r>
                        <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定期試験対策</a:t>
                      </a:r>
                    </a:p>
                  </a:txBody>
                  <a:tcPr marL="62865" marR="62865" marT="0" marB="0" vert="eaVert" anchor="ctr"/>
                </a:tc>
                <a:tc>
                  <a:txBody>
                    <a:bodyPr/>
                    <a:lstStyle/>
                    <a:p>
                      <a:pPr marL="71755" marR="71755" algn="ctr">
                        <a:spcAft>
                          <a:spcPts val="0"/>
                        </a:spcAft>
                      </a:pPr>
                      <a:r>
                        <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その他</a:t>
                      </a:r>
                    </a:p>
                  </a:txBody>
                  <a:tcPr marL="62865" marR="62865" marT="0" marB="0" vert="eaVert" anchor="ctr"/>
                </a:tc>
                <a:tc>
                  <a:txBody>
                    <a:bodyPr/>
                    <a:lstStyle/>
                    <a:p>
                      <a:pPr marL="71755" marR="71755" algn="ctr">
                        <a:spcAft>
                          <a:spcPts val="0"/>
                        </a:spcAft>
                      </a:pPr>
                      <a:r>
                        <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計</a:t>
                      </a:r>
                    </a:p>
                  </a:txBody>
                  <a:tcPr marL="62865" marR="62865" marT="0" marB="0" vert="eaVert" anchor="ctr"/>
                </a:tc>
              </a:tr>
              <a:tr h="334280">
                <a:tc rowSpan="2">
                  <a:txBody>
                    <a:bodyPr/>
                    <a:lstStyle/>
                    <a:p>
                      <a:pPr algn="ctr">
                        <a:spcAft>
                          <a:spcPts val="0"/>
                        </a:spcAft>
                      </a:pPr>
                      <a:r>
                        <a:rPr lang="ja-JP" altLang="en-US" sz="1100" dirty="0" smtClean="0">
                          <a:effectLst/>
                          <a:latin typeface="+mn-lt"/>
                          <a:ea typeface="+mn-ea"/>
                        </a:rPr>
                        <a:t>回答</a:t>
                      </a:r>
                      <a:endParaRPr lang="ja-JP" sz="1200" dirty="0">
                        <a:effectLst/>
                        <a:latin typeface="Times New Roman"/>
                        <a:ea typeface="ＭＳ 明朝"/>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80</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48</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26</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17</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17</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15</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16</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7</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7</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51</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69</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391</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r h="475421">
                <a:tc vMerge="1">
                  <a:txBody>
                    <a:bodyPr/>
                    <a:lstStyle/>
                    <a:p>
                      <a:endParaRPr kumimoji="1" lang="ja-JP" altLang="en-US"/>
                    </a:p>
                  </a:txBody>
                  <a:tcPr/>
                </a:tc>
                <a:tc>
                  <a:txBody>
                    <a:bodyPr/>
                    <a:lstStyle/>
                    <a:p>
                      <a:pPr algn="r">
                        <a:spcAft>
                          <a:spcPts val="0"/>
                        </a:spcAft>
                      </a:pPr>
                      <a:r>
                        <a:rPr lang="en-US"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20.5%</a:t>
                      </a:r>
                      <a:endParaRPr lang="ja-JP" sz="14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12.3%</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6.6%</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4.3%</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4.3%</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3.8%</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2.6%</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4.1%</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5.4%</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1.8%</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0.8%</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1.8%</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13.0%</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17.6%</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r">
                        <a:spcAft>
                          <a:spcPts val="0"/>
                        </a:spcAft>
                      </a:pPr>
                      <a:r>
                        <a:rPr lang="en-US"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100.0%</a:t>
                      </a:r>
                      <a:endParaRPr lang="ja-JP" sz="14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038281168"/>
              </p:ext>
            </p:extLst>
          </p:nvPr>
        </p:nvGraphicFramePr>
        <p:xfrm>
          <a:off x="2555776" y="4725144"/>
          <a:ext cx="5544616" cy="1512170"/>
        </p:xfrm>
        <a:graphic>
          <a:graphicData uri="http://schemas.openxmlformats.org/drawingml/2006/table">
            <a:tbl>
              <a:tblPr>
                <a:tableStyleId>{5C22544A-7EE6-4342-B048-85BDC9FD1C3A}</a:tableStyleId>
              </a:tblPr>
              <a:tblGrid>
                <a:gridCol w="5544616"/>
              </a:tblGrid>
              <a:tr h="302434">
                <a:tc>
                  <a:txBody>
                    <a:bodyPr/>
                    <a:lstStyle/>
                    <a:p>
                      <a:pPr>
                        <a:spcAft>
                          <a:spcPts val="0"/>
                        </a:spcAft>
                      </a:pPr>
                      <a:r>
                        <a:rPr lang="ja-JP" sz="16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進路相談</a:t>
                      </a:r>
                    </a:p>
                  </a:txBody>
                  <a:tcPr marL="62865" marR="62865" marT="0" marB="0" anchor="ctr"/>
                </a:tc>
              </a:tr>
              <a:tr h="302434">
                <a:tc>
                  <a:txBody>
                    <a:bodyPr/>
                    <a:lstStyle/>
                    <a:p>
                      <a:pPr>
                        <a:spcAft>
                          <a:spcPts val="0"/>
                        </a:spcAft>
                      </a:pPr>
                      <a:r>
                        <a:rPr lang="ja-JP" sz="16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卒論をかくにあたってのアドバイス</a:t>
                      </a:r>
                    </a:p>
                  </a:txBody>
                  <a:tcPr marL="62865" marR="62865" marT="0" marB="0" anchor="ctr"/>
                </a:tc>
              </a:tr>
              <a:tr h="302434">
                <a:tc>
                  <a:txBody>
                    <a:bodyPr/>
                    <a:lstStyle/>
                    <a:p>
                      <a:pPr>
                        <a:spcAft>
                          <a:spcPts val="0"/>
                        </a:spcAft>
                      </a:pPr>
                      <a:r>
                        <a:rPr lang="ja-JP" sz="16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社会人も参加，有料で可，旅行，語学，開放実践センタ。</a:t>
                      </a:r>
                    </a:p>
                  </a:txBody>
                  <a:tcPr marL="62865" marR="62865" marT="0" marB="0" anchor="ctr"/>
                </a:tc>
              </a:tr>
              <a:tr h="302434">
                <a:tc>
                  <a:txBody>
                    <a:bodyPr/>
                    <a:lstStyle/>
                    <a:p>
                      <a:pPr>
                        <a:spcAft>
                          <a:spcPts val="0"/>
                        </a:spcAft>
                      </a:pPr>
                      <a:r>
                        <a:rPr lang="ja-JP" sz="16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夜間の学生にはほぼ活用できないのが残念。</a:t>
                      </a:r>
                    </a:p>
                  </a:txBody>
                  <a:tcPr marL="62865" marR="62865" marT="0" marB="0" anchor="ctr"/>
                </a:tc>
              </a:tr>
              <a:tr h="302434">
                <a:tc>
                  <a:txBody>
                    <a:bodyPr/>
                    <a:lstStyle/>
                    <a:p>
                      <a:pPr>
                        <a:spcAft>
                          <a:spcPts val="0"/>
                        </a:spcAft>
                      </a:pPr>
                      <a:r>
                        <a:rPr lang="ja-JP" sz="16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民間の外部の人向けの</a:t>
                      </a:r>
                      <a:r>
                        <a:rPr lang="en-US" sz="16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SSS</a:t>
                      </a:r>
                      <a:r>
                        <a:rPr lang="ja-JP" sz="16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なんかもあっても良いと思う。</a:t>
                      </a:r>
                    </a:p>
                  </a:txBody>
                  <a:tcPr marL="62865" marR="62865" marT="0" marB="0" anchor="ctr"/>
                </a:tc>
              </a:tr>
            </a:tbl>
          </a:graphicData>
        </a:graphic>
      </p:graphicFrame>
      <p:sp>
        <p:nvSpPr>
          <p:cNvPr id="6" name="スライド番号プレースホルダー 5"/>
          <p:cNvSpPr>
            <a:spLocks noGrp="1"/>
          </p:cNvSpPr>
          <p:nvPr>
            <p:ph type="sldNum" sz="quarter" idx="12"/>
          </p:nvPr>
        </p:nvSpPr>
        <p:spPr/>
        <p:txBody>
          <a:bodyPr/>
          <a:lstStyle/>
          <a:p>
            <a:fld id="{AF8F9BC0-C3AD-4A07-B5E4-B4EAE1491DDE}" type="slidenum">
              <a:rPr kumimoji="1" lang="ja-JP" altLang="en-US" smtClean="0"/>
              <a:t>26</a:t>
            </a:fld>
            <a:endParaRPr kumimoji="1" lang="ja-JP" altLang="en-US"/>
          </a:p>
        </p:txBody>
      </p:sp>
    </p:spTree>
    <p:extLst>
      <p:ext uri="{BB962C8B-B14F-4D97-AF65-F5344CB8AC3E}">
        <p14:creationId xmlns:p14="http://schemas.microsoft.com/office/powerpoint/2010/main" val="2432997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143000"/>
          </a:xfrm>
        </p:spPr>
        <p:txBody>
          <a:bodyPr>
            <a:normAutofit fontScale="90000"/>
          </a:bodyPr>
          <a:lstStyle/>
          <a:p>
            <a:r>
              <a:rPr kumimoji="1" lang="ja-JP" altLang="en-US" dirty="0" smtClean="0"/>
              <a:t>アドバイザーへの</a:t>
            </a:r>
            <a:r>
              <a:rPr kumimoji="1" lang="en-US" altLang="ja-JP" dirty="0" smtClean="0"/>
              <a:t/>
            </a:r>
            <a:br>
              <a:rPr kumimoji="1" lang="en-US" altLang="ja-JP" dirty="0" smtClean="0"/>
            </a:br>
            <a:r>
              <a:rPr kumimoji="1" lang="ja-JP" altLang="en-US" dirty="0" smtClean="0"/>
              <a:t>アンケートの結果</a:t>
            </a:r>
            <a:endParaRPr kumimoji="1" lang="ja-JP" altLang="en-US" dirty="0"/>
          </a:p>
        </p:txBody>
      </p:sp>
      <p:sp>
        <p:nvSpPr>
          <p:cNvPr id="3" name="コンテンツ プレースホルダー 2"/>
          <p:cNvSpPr>
            <a:spLocks noGrp="1"/>
          </p:cNvSpPr>
          <p:nvPr>
            <p:ph idx="1"/>
          </p:nvPr>
        </p:nvSpPr>
        <p:spPr>
          <a:xfrm>
            <a:off x="395536" y="2060848"/>
            <a:ext cx="8229600" cy="4687200"/>
          </a:xfrm>
        </p:spPr>
        <p:txBody>
          <a:bodyPr>
            <a:normAutofit fontScale="55000" lnSpcReduction="20000"/>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改善点</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や環境に関する改善の要望。設置場所やネットワーク環境など</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広報</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にとっての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意義</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気軽</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相談できる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場</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教員との関係構築</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意義</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はわからない（相談が少ない）</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アドバイザー</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にとっての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意義</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の様子がわかる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授業改善に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つながる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他</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授業</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の様子が分かる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に対する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意識</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の向上（大学院生）</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その他</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buFont typeface="Wingdings" panose="05000000000000000000" pitchFamily="2" charset="2"/>
              <a:buChar char="Ø"/>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安易な質問窓口にならないように。まずは自分で考えること。</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27</a:t>
            </a:fld>
            <a:endParaRPr kumimoji="1" lang="ja-JP" altLang="en-US"/>
          </a:p>
        </p:txBody>
      </p:sp>
    </p:spTree>
    <p:extLst>
      <p:ext uri="{BB962C8B-B14F-4D97-AF65-F5344CB8AC3E}">
        <p14:creationId xmlns:p14="http://schemas.microsoft.com/office/powerpoint/2010/main" val="1245828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en-US" altLang="ja-JP" dirty="0" smtClean="0"/>
              <a:t>SSS</a:t>
            </a:r>
            <a:r>
              <a:rPr kumimoji="1" lang="ja-JP" altLang="en-US" dirty="0" smtClean="0"/>
              <a:t>アンケート結果</a:t>
            </a:r>
            <a:endParaRPr kumimoji="1" lang="ja-JP" altLang="en-US" dirty="0"/>
          </a:p>
        </p:txBody>
      </p:sp>
      <p:sp>
        <p:nvSpPr>
          <p:cNvPr id="3" name="コンテンツ プレースホルダー 2"/>
          <p:cNvSpPr>
            <a:spLocks noGrp="1"/>
          </p:cNvSpPr>
          <p:nvPr>
            <p:ph idx="1"/>
          </p:nvPr>
        </p:nvSpPr>
        <p:spPr/>
        <p:txBody>
          <a:bodyPr/>
          <a:lstStyle/>
          <a:p>
            <a:pPr>
              <a:lnSpc>
                <a:spcPct val="150000"/>
              </a:lnSpc>
            </a:pP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アドバイザーが担当する授業，アドバイザーではない教員が担当する授業，および図書館でアンケート配布。　このうち，１～２年生を対象に分析。</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02984045"/>
              </p:ext>
            </p:extLst>
          </p:nvPr>
        </p:nvGraphicFramePr>
        <p:xfrm>
          <a:off x="1331640" y="4149080"/>
          <a:ext cx="6264694" cy="1872207"/>
        </p:xfrm>
        <a:graphic>
          <a:graphicData uri="http://schemas.openxmlformats.org/drawingml/2006/table">
            <a:tbl>
              <a:tblPr firstRow="1" firstCol="1" bandRow="1">
                <a:tableStyleId>{5C22544A-7EE6-4342-B048-85BDC9FD1C3A}</a:tableStyleId>
              </a:tblPr>
              <a:tblGrid>
                <a:gridCol w="783547"/>
                <a:gridCol w="913371"/>
                <a:gridCol w="913371"/>
                <a:gridCol w="913371"/>
                <a:gridCol w="914292"/>
                <a:gridCol w="913371"/>
                <a:gridCol w="913371"/>
              </a:tblGrid>
              <a:tr h="748884">
                <a:tc>
                  <a:txBody>
                    <a:bodyPr/>
                    <a:lstStyle/>
                    <a:p>
                      <a:pPr algn="ctr">
                        <a:spcAft>
                          <a:spcPts val="0"/>
                        </a:spcAft>
                      </a:pPr>
                      <a:r>
                        <a:rPr lang="en-US" sz="1050" kern="100" dirty="0">
                          <a:effectLst/>
                        </a:rPr>
                        <a:t> </a:t>
                      </a:r>
                      <a:endParaRPr lang="ja-JP" sz="1200" kern="100" dirty="0">
                        <a:effectLst/>
                        <a:latin typeface="CenturyOldst"/>
                        <a:ea typeface="ＭＳ 明朝"/>
                        <a:cs typeface="Times New Roman"/>
                      </a:endParaRPr>
                    </a:p>
                  </a:txBody>
                  <a:tcPr marL="68580" marR="68580" marT="0" marB="0"/>
                </a:tc>
                <a:tc>
                  <a:txBody>
                    <a:bodyPr/>
                    <a:lstStyle/>
                    <a:p>
                      <a:pPr algn="ctr">
                        <a:spcAft>
                          <a:spcPts val="0"/>
                        </a:spcAft>
                      </a:pPr>
                      <a:r>
                        <a:rPr lang="ja-JP" sz="1400" kern="0" dirty="0">
                          <a:effectLst/>
                          <a:latin typeface="メイリオ" panose="020B0604030504040204" pitchFamily="50" charset="-128"/>
                          <a:ea typeface="メイリオ" panose="020B0604030504040204" pitchFamily="50" charset="-128"/>
                          <a:cs typeface="メイリオ" panose="020B0604030504040204" pitchFamily="50" charset="-128"/>
                        </a:rPr>
                        <a:t>総合科学部</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工学部</a:t>
                      </a:r>
                    </a:p>
                  </a:txBody>
                  <a:tcPr marL="68580" marR="68580" marT="0" marB="0" anchor="ctr"/>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医学部</a:t>
                      </a:r>
                    </a:p>
                  </a:txBody>
                  <a:tcPr marL="68580" marR="68580" marT="0" marB="0" anchor="ctr"/>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歯学部</a:t>
                      </a:r>
                    </a:p>
                  </a:txBody>
                  <a:tcPr marL="68580" marR="68580" marT="0" marB="0" anchor="ctr"/>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薬学部</a:t>
                      </a:r>
                    </a:p>
                  </a:txBody>
                  <a:tcPr marL="68580" marR="68580" marT="0" marB="0" anchor="ctr"/>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合計</a:t>
                      </a:r>
                    </a:p>
                  </a:txBody>
                  <a:tcPr marL="68580" marR="68580" marT="0" marB="0" anchor="ctr"/>
                </a:tc>
              </a:tr>
              <a:tr h="374441">
                <a:tc>
                  <a:txBody>
                    <a:bodyPr/>
                    <a:lstStyle/>
                    <a:p>
                      <a:pPr algn="ctr">
                        <a:spcAft>
                          <a:spcPts val="0"/>
                        </a:spcAft>
                      </a:pPr>
                      <a:r>
                        <a:rPr lang="en-US" sz="1050"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133</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152</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179</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38</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24</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526</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4441">
                <a:tc>
                  <a:txBody>
                    <a:bodyPr/>
                    <a:lstStyle/>
                    <a:p>
                      <a:pPr algn="ctr">
                        <a:spcAft>
                          <a:spcPts val="0"/>
                        </a:spcAft>
                      </a:pPr>
                      <a:r>
                        <a:rPr lang="en-US" sz="1050"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rPr>
                        <a:t>年</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16</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32</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54</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4441">
                <a:tc>
                  <a:txBody>
                    <a:bodyPr/>
                    <a:lstStyle/>
                    <a:p>
                      <a:pPr algn="ctr">
                        <a:spcAft>
                          <a:spcPts val="0"/>
                        </a:spcAft>
                      </a:pPr>
                      <a:r>
                        <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rPr>
                        <a:t>合計</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149</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184</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179</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39</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29</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580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
        <p:nvSpPr>
          <p:cNvPr id="5" name="Rectangle 1"/>
          <p:cNvSpPr>
            <a:spLocks noChangeArrowheads="1"/>
          </p:cNvSpPr>
          <p:nvPr/>
        </p:nvSpPr>
        <p:spPr bwMode="auto">
          <a:xfrm>
            <a:off x="1837511" y="3645024"/>
            <a:ext cx="5328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　</a:t>
            </a:r>
            <a:r>
              <a:rPr kumimoji="1" lang="ja-JP" altLang="ja-JP" sz="1600" b="0" i="0" u="none" strike="noStrike" cap="none" normalizeH="0" baseline="0" dirty="0" smtClean="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分析に使用する学生アンケートの回答者の内訳（人）</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AF8F9BC0-C3AD-4A07-B5E4-B4EAE1491DDE}" type="slidenum">
              <a:rPr kumimoji="1" lang="ja-JP" altLang="en-US" smtClean="0"/>
              <a:t>28</a:t>
            </a:fld>
            <a:endParaRPr kumimoji="1" lang="ja-JP" altLang="en-US"/>
          </a:p>
        </p:txBody>
      </p:sp>
    </p:spTree>
    <p:extLst>
      <p:ext uri="{BB962C8B-B14F-4D97-AF65-F5344CB8AC3E}">
        <p14:creationId xmlns:p14="http://schemas.microsoft.com/office/powerpoint/2010/main" val="2654939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en-US" altLang="ja-JP" dirty="0" smtClean="0"/>
              <a:t>SSS</a:t>
            </a:r>
            <a:r>
              <a:rPr kumimoji="1" lang="ja-JP" altLang="en-US" dirty="0" smtClean="0"/>
              <a:t>アンケート結果</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認知度　</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55.9</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324</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lnSpc>
                <a:spcPct val="150000"/>
              </a:lnSpc>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を知った経緯</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50000"/>
              </a:lnSpc>
              <a:buFont typeface="Wingdings" panose="05000000000000000000" pitchFamily="2" charset="2"/>
              <a:buChar char="Ø"/>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利用率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11.1</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名／</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324</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リピーター率は</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61</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551759962"/>
              </p:ext>
            </p:extLst>
          </p:nvPr>
        </p:nvGraphicFramePr>
        <p:xfrm>
          <a:off x="611560" y="2780928"/>
          <a:ext cx="7776866" cy="864096"/>
        </p:xfrm>
        <a:graphic>
          <a:graphicData uri="http://schemas.openxmlformats.org/drawingml/2006/table">
            <a:tbl>
              <a:tblPr firstRow="1" firstCol="1" bandRow="1">
                <a:tableStyleId>{5C22544A-7EE6-4342-B048-85BDC9FD1C3A}</a:tableStyleId>
              </a:tblPr>
              <a:tblGrid>
                <a:gridCol w="1295867"/>
                <a:gridCol w="1295867"/>
                <a:gridCol w="1296699"/>
                <a:gridCol w="1295867"/>
                <a:gridCol w="1295867"/>
                <a:gridCol w="1296699"/>
              </a:tblGrid>
              <a:tr h="507670">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ポスター</a:t>
                      </a:r>
                    </a:p>
                  </a:txBody>
                  <a:tcPr marL="68580" marR="68580" marT="0" marB="0" anchor="ctr"/>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友人から</a:t>
                      </a:r>
                    </a:p>
                  </a:txBody>
                  <a:tcPr marL="68580" marR="68580" marT="0" marB="0" anchor="ctr"/>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図書館の</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HP</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図書館に訪れた時に</a:t>
                      </a:r>
                    </a:p>
                  </a:txBody>
                  <a:tcPr marL="68580" marR="68580" marT="0" marB="0" anchor="ctr"/>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授業中にアドバイザーから</a:t>
                      </a:r>
                    </a:p>
                  </a:txBody>
                  <a:tcPr marL="68580" marR="68580" marT="0" marB="0" anchor="ctr"/>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その他</a:t>
                      </a:r>
                    </a:p>
                  </a:txBody>
                  <a:tcPr marL="68580" marR="68580" marT="0" marB="0" anchor="ctr"/>
                </a:tc>
              </a:tr>
              <a:tr h="356426">
                <a:tc>
                  <a:txBody>
                    <a:bodyPr/>
                    <a:lstStyle/>
                    <a:p>
                      <a:pPr algn="ctr">
                        <a:spcAft>
                          <a:spcPts val="0"/>
                        </a:spcAft>
                      </a:pPr>
                      <a:r>
                        <a:rPr lang="en-US" sz="1400" b="0" kern="100" dirty="0" smtClean="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31.2</a:t>
                      </a:r>
                      <a:r>
                        <a:rPr lang="ja-JP" sz="1400" b="0" kern="100" dirty="0" smtClean="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400" b="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solidFill>
                      <a:srgbClr val="D5D7E0"/>
                    </a:solidFill>
                  </a:tcP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7.2</a:t>
                      </a:r>
                      <a:r>
                        <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68580" marR="68580" marT="0" marB="0" anchor="ctr">
                    <a:solidFill>
                      <a:srgbClr val="D5D7E0"/>
                    </a:solidFill>
                  </a:tcP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solidFill>
                      <a:srgbClr val="D5D7E0"/>
                    </a:solidFill>
                  </a:tcPr>
                </a:tc>
                <a:tc>
                  <a:txBody>
                    <a:bodyPr/>
                    <a:lstStyle/>
                    <a:p>
                      <a:pPr algn="ctr">
                        <a:spcAft>
                          <a:spcPts val="0"/>
                        </a:spcAft>
                      </a:pPr>
                      <a:r>
                        <a:rPr lang="en-US" sz="1400" kern="100" dirty="0" smtClean="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53.8%</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solidFill>
                      <a:srgbClr val="D5D7E0"/>
                    </a:solidFill>
                  </a:tcP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41.9%</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0.9%</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graphicFrame>
        <p:nvGraphicFramePr>
          <p:cNvPr id="7" name="グラフ 6"/>
          <p:cNvGraphicFramePr/>
          <p:nvPr>
            <p:extLst>
              <p:ext uri="{D42A27DB-BD31-4B8C-83A1-F6EECF244321}">
                <p14:modId xmlns:p14="http://schemas.microsoft.com/office/powerpoint/2010/main" val="3513484648"/>
              </p:ext>
            </p:extLst>
          </p:nvPr>
        </p:nvGraphicFramePr>
        <p:xfrm>
          <a:off x="5292080" y="4437112"/>
          <a:ext cx="3168352" cy="1800200"/>
        </p:xfrm>
        <a:graphic>
          <a:graphicData uri="http://schemas.openxmlformats.org/drawingml/2006/chart">
            <c:chart xmlns:c="http://schemas.openxmlformats.org/drawingml/2006/chart" xmlns:r="http://schemas.openxmlformats.org/officeDocument/2006/relationships" r:id="rId2"/>
          </a:graphicData>
        </a:graphic>
      </p:graphicFrame>
      <p:sp>
        <p:nvSpPr>
          <p:cNvPr id="8" name="スライド番号プレースホルダー 7"/>
          <p:cNvSpPr>
            <a:spLocks noGrp="1"/>
          </p:cNvSpPr>
          <p:nvPr>
            <p:ph type="sldNum" sz="quarter" idx="12"/>
          </p:nvPr>
        </p:nvSpPr>
        <p:spPr/>
        <p:txBody>
          <a:bodyPr/>
          <a:lstStyle/>
          <a:p>
            <a:fld id="{AF8F9BC0-C3AD-4A07-B5E4-B4EAE1491DDE}" type="slidenum">
              <a:rPr kumimoji="1" lang="ja-JP" altLang="en-US" smtClean="0"/>
              <a:t>29</a:t>
            </a:fld>
            <a:endParaRPr kumimoji="1" lang="ja-JP" altLang="en-US"/>
          </a:p>
        </p:txBody>
      </p:sp>
    </p:spTree>
    <p:extLst>
      <p:ext uri="{BB962C8B-B14F-4D97-AF65-F5344CB8AC3E}">
        <p14:creationId xmlns:p14="http://schemas.microsoft.com/office/powerpoint/2010/main" val="1883079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92896"/>
            <a:ext cx="8229600" cy="1143000"/>
          </a:xfrm>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AF8F9BC0-C3AD-4A07-B5E4-B4EAE1491DDE}" type="slidenum">
              <a:rPr kumimoji="1" lang="ja-JP" altLang="en-US" smtClean="0"/>
              <a:t>3</a:t>
            </a:fld>
            <a:endParaRPr kumimoji="1" lang="ja-JP" altLang="en-US"/>
          </a:p>
        </p:txBody>
      </p:sp>
    </p:spTree>
    <p:extLst>
      <p:ext uri="{BB962C8B-B14F-4D97-AF65-F5344CB8AC3E}">
        <p14:creationId xmlns:p14="http://schemas.microsoft.com/office/powerpoint/2010/main" val="323981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en-US" altLang="ja-JP" dirty="0" smtClean="0"/>
              <a:t>SSS</a:t>
            </a:r>
            <a:r>
              <a:rPr kumimoji="1" lang="ja-JP" altLang="en-US" dirty="0" smtClean="0"/>
              <a:t>アンケート結果</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満足度</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lnSpc>
                <a:spcPct val="150000"/>
              </a:lnSpc>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を利用して良かった点（自由記述）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グラフ 7"/>
          <p:cNvGraphicFramePr/>
          <p:nvPr>
            <p:extLst>
              <p:ext uri="{D42A27DB-BD31-4B8C-83A1-F6EECF244321}">
                <p14:modId xmlns:p14="http://schemas.microsoft.com/office/powerpoint/2010/main" val="3772736898"/>
              </p:ext>
            </p:extLst>
          </p:nvPr>
        </p:nvGraphicFramePr>
        <p:xfrm>
          <a:off x="179512" y="1988840"/>
          <a:ext cx="3744416"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p:cNvGraphicFramePr>
            <a:graphicFrameLocks noGrp="1"/>
          </p:cNvGraphicFramePr>
          <p:nvPr>
            <p:extLst>
              <p:ext uri="{D42A27DB-BD31-4B8C-83A1-F6EECF244321}">
                <p14:modId xmlns:p14="http://schemas.microsoft.com/office/powerpoint/2010/main" val="1084774494"/>
              </p:ext>
            </p:extLst>
          </p:nvPr>
        </p:nvGraphicFramePr>
        <p:xfrm>
          <a:off x="3347864" y="2852936"/>
          <a:ext cx="5040560" cy="3168352"/>
        </p:xfrm>
        <a:graphic>
          <a:graphicData uri="http://schemas.openxmlformats.org/drawingml/2006/table">
            <a:tbl>
              <a:tblPr firstRow="1" firstCol="1" bandRow="1">
                <a:tableStyleId>{5C22544A-7EE6-4342-B048-85BDC9FD1C3A}</a:tableStyleId>
              </a:tblPr>
              <a:tblGrid>
                <a:gridCol w="4231487"/>
                <a:gridCol w="809073"/>
              </a:tblGrid>
              <a:tr h="396044">
                <a:tc>
                  <a:txBody>
                    <a:bodyPr/>
                    <a:lstStyle/>
                    <a:p>
                      <a:pPr algn="ctr">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良かった点</a:t>
                      </a:r>
                    </a:p>
                  </a:txBody>
                  <a:tcPr marL="68580" marR="68580" marT="0" marB="0" anchor="ctr"/>
                </a:tc>
                <a:tc>
                  <a:txBody>
                    <a:bodyPr/>
                    <a:lstStyle/>
                    <a:p>
                      <a:pPr algn="ctr">
                        <a:spcAft>
                          <a:spcPts val="0"/>
                        </a:spcAft>
                      </a:pPr>
                      <a:r>
                        <a:rPr lang="ja-JP" sz="1600" kern="100">
                          <a:effectLst/>
                          <a:latin typeface="メイリオ" panose="020B0604030504040204" pitchFamily="50" charset="-128"/>
                          <a:ea typeface="メイリオ" panose="020B0604030504040204" pitchFamily="50" charset="-128"/>
                          <a:cs typeface="メイリオ" panose="020B0604030504040204" pitchFamily="50" charset="-128"/>
                        </a:rPr>
                        <a:t>件数</a:t>
                      </a:r>
                    </a:p>
                  </a:txBody>
                  <a:tcPr marL="68580" marR="68580" marT="0" marB="0" anchor="ctr"/>
                </a:tc>
              </a:tr>
              <a:tr h="396044">
                <a:tc>
                  <a:txBody>
                    <a:bodyPr/>
                    <a:lstStyle/>
                    <a:p>
                      <a:pPr algn="just">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気軽に相談できたこと</a:t>
                      </a:r>
                    </a:p>
                  </a:txBody>
                  <a:tcPr marL="68580" marR="68580" marT="0" marB="0" anchor="ctr"/>
                </a:tc>
                <a:tc>
                  <a:txBody>
                    <a:bodyPr/>
                    <a:lstStyle/>
                    <a:p>
                      <a:pPr algn="ctr">
                        <a:spcAft>
                          <a:spcPts val="0"/>
                        </a:spcAft>
                      </a:pPr>
                      <a:r>
                        <a:rPr lang="en-US" sz="1600" kern="100">
                          <a:effectLst/>
                          <a:latin typeface="メイリオ" panose="020B0604030504040204" pitchFamily="50" charset="-128"/>
                          <a:ea typeface="メイリオ" panose="020B0604030504040204" pitchFamily="50" charset="-128"/>
                          <a:cs typeface="メイリオ" panose="020B0604030504040204" pitchFamily="50" charset="-128"/>
                        </a:rPr>
                        <a:t>8</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96044">
                <a:tc>
                  <a:txBody>
                    <a:bodyPr/>
                    <a:lstStyle/>
                    <a:p>
                      <a:pPr algn="just">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説明がわかりやすかったこと</a:t>
                      </a:r>
                    </a:p>
                  </a:txBody>
                  <a:tcPr marL="68580" marR="68580" marT="0" marB="0" anchor="ctr"/>
                </a:tc>
                <a:tc>
                  <a:txBody>
                    <a:bodyPr/>
                    <a:lstStyle/>
                    <a:p>
                      <a:pPr algn="ctr">
                        <a:spcAft>
                          <a:spcPts val="0"/>
                        </a:spcAft>
                      </a:pPr>
                      <a:r>
                        <a:rPr lang="en-US" sz="1600" kern="100">
                          <a:effectLst/>
                          <a:latin typeface="メイリオ" panose="020B0604030504040204" pitchFamily="50" charset="-128"/>
                          <a:ea typeface="メイリオ" panose="020B0604030504040204" pitchFamily="50" charset="-128"/>
                          <a:cs typeface="メイリオ" panose="020B0604030504040204" pitchFamily="50" charset="-128"/>
                        </a:rPr>
                        <a:t>6</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96044">
                <a:tc>
                  <a:txBody>
                    <a:bodyPr/>
                    <a:lstStyle/>
                    <a:p>
                      <a:pPr algn="just">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アドバイザーとの関係ができたこと</a:t>
                      </a:r>
                    </a:p>
                  </a:txBody>
                  <a:tcPr marL="68580" marR="68580" marT="0" marB="0" anchor="ctr"/>
                </a:tc>
                <a:tc>
                  <a:txBody>
                    <a:bodyPr/>
                    <a:lstStyle/>
                    <a:p>
                      <a:pPr algn="ctr">
                        <a:spcAft>
                          <a:spcPts val="0"/>
                        </a:spcAft>
                      </a:pPr>
                      <a:r>
                        <a:rPr lang="en-US" sz="1600" kern="100">
                          <a:effectLst/>
                          <a:latin typeface="メイリオ" panose="020B0604030504040204" pitchFamily="50" charset="-128"/>
                          <a:ea typeface="メイリオ" panose="020B0604030504040204" pitchFamily="50" charset="-128"/>
                          <a:cs typeface="メイリオ" panose="020B0604030504040204" pitchFamily="50" charset="-128"/>
                        </a:rPr>
                        <a:t>5</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96044">
                <a:tc>
                  <a:txBody>
                    <a:bodyPr/>
                    <a:lstStyle/>
                    <a:p>
                      <a:pPr algn="just">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アドバイザーと幅広い話ができたこと</a:t>
                      </a:r>
                    </a:p>
                  </a:txBody>
                  <a:tcPr marL="68580" marR="68580" marT="0" marB="0" anchor="ctr"/>
                </a:tc>
                <a:tc>
                  <a:txBody>
                    <a:bodyPr/>
                    <a:lstStyle/>
                    <a:p>
                      <a:pPr algn="ctr">
                        <a:spcAft>
                          <a:spcPts val="0"/>
                        </a:spcAft>
                      </a:pPr>
                      <a:r>
                        <a:rPr lang="en-US" sz="1600" kern="100">
                          <a:effectLst/>
                          <a:latin typeface="メイリオ" panose="020B0604030504040204" pitchFamily="50" charset="-128"/>
                          <a:ea typeface="メイリオ" panose="020B0604030504040204" pitchFamily="50" charset="-128"/>
                          <a:cs typeface="メイリオ" panose="020B0604030504040204" pitchFamily="50" charset="-128"/>
                        </a:rPr>
                        <a:t>3</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96044">
                <a:tc>
                  <a:txBody>
                    <a:bodyPr/>
                    <a:lstStyle/>
                    <a:p>
                      <a:pPr algn="just">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アドバイザーが優しいこと</a:t>
                      </a:r>
                    </a:p>
                  </a:txBody>
                  <a:tcPr marL="68580" marR="68580" marT="0" marB="0" anchor="ctr"/>
                </a:tc>
                <a:tc>
                  <a:txBody>
                    <a:bodyPr/>
                    <a:lstStyle/>
                    <a:p>
                      <a:pPr algn="ctr">
                        <a:spcAft>
                          <a:spcPts val="0"/>
                        </a:spcAft>
                      </a:pPr>
                      <a:r>
                        <a:rPr lang="en-US" sz="1600" kern="100">
                          <a:effectLst/>
                          <a:latin typeface="メイリオ" panose="020B0604030504040204" pitchFamily="50" charset="-128"/>
                          <a:ea typeface="メイリオ" panose="020B0604030504040204" pitchFamily="50" charset="-128"/>
                          <a:cs typeface="メイリオ" panose="020B0604030504040204" pitchFamily="50" charset="-128"/>
                        </a:rPr>
                        <a:t>3</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96044">
                <a:tc>
                  <a:txBody>
                    <a:bodyPr/>
                    <a:lstStyle/>
                    <a:p>
                      <a:pPr algn="just">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疑問が解決できたこと</a:t>
                      </a:r>
                    </a:p>
                  </a:txBody>
                  <a:tcPr marL="68580" marR="68580" marT="0" marB="0" anchor="ctr"/>
                </a:tc>
                <a:tc>
                  <a:txBody>
                    <a:bodyPr/>
                    <a:lstStyle/>
                    <a:p>
                      <a:pPr algn="ctr">
                        <a:spcAft>
                          <a:spcPts val="0"/>
                        </a:spcAft>
                      </a:pPr>
                      <a:r>
                        <a:rPr lang="en-US" sz="1600" kern="100">
                          <a:effectLst/>
                          <a:latin typeface="メイリオ" panose="020B0604030504040204" pitchFamily="50" charset="-128"/>
                          <a:ea typeface="メイリオ" panose="020B0604030504040204" pitchFamily="50" charset="-128"/>
                          <a:cs typeface="メイリオ" panose="020B0604030504040204" pitchFamily="50" charset="-128"/>
                        </a:rPr>
                        <a:t>3</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96044">
                <a:tc>
                  <a:txBody>
                    <a:bodyPr/>
                    <a:lstStyle/>
                    <a:p>
                      <a:pPr algn="just">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その他</a:t>
                      </a:r>
                    </a:p>
                  </a:txBody>
                  <a:tcPr marL="68580" marR="68580" marT="0" marB="0" anchor="ctr"/>
                </a:tc>
                <a:tc>
                  <a:txBody>
                    <a:bodyPr/>
                    <a:lstStyle/>
                    <a:p>
                      <a:pPr algn="ctr">
                        <a:spcAft>
                          <a:spcPts val="0"/>
                        </a:spcAft>
                      </a:pPr>
                      <a:r>
                        <a:rPr lang="en-US" sz="1600" kern="100" dirty="0">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
        <p:nvSpPr>
          <p:cNvPr id="5" name="スライド番号プレースホルダー 4"/>
          <p:cNvSpPr>
            <a:spLocks noGrp="1"/>
          </p:cNvSpPr>
          <p:nvPr>
            <p:ph type="sldNum" sz="quarter" idx="12"/>
          </p:nvPr>
        </p:nvSpPr>
        <p:spPr/>
        <p:txBody>
          <a:bodyPr/>
          <a:lstStyle/>
          <a:p>
            <a:fld id="{AF8F9BC0-C3AD-4A07-B5E4-B4EAE1491DDE}" type="slidenum">
              <a:rPr kumimoji="1" lang="ja-JP" altLang="en-US" smtClean="0"/>
              <a:t>30</a:t>
            </a:fld>
            <a:endParaRPr kumimoji="1" lang="ja-JP" altLang="en-US"/>
          </a:p>
        </p:txBody>
      </p:sp>
    </p:spTree>
    <p:extLst>
      <p:ext uri="{BB962C8B-B14F-4D97-AF65-F5344CB8AC3E}">
        <p14:creationId xmlns:p14="http://schemas.microsoft.com/office/powerpoint/2010/main" val="511049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en-US" altLang="ja-JP" dirty="0" smtClean="0"/>
              <a:t>SSS</a:t>
            </a:r>
            <a:r>
              <a:rPr kumimoji="1" lang="ja-JP" altLang="en-US" dirty="0" smtClean="0"/>
              <a:t>アンケート結果</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利用したことがないのは</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何故</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か？</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lnSpc>
                <a:spcPct val="150000"/>
              </a:lnSpc>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グラフ 7"/>
          <p:cNvGraphicFramePr/>
          <p:nvPr>
            <p:extLst>
              <p:ext uri="{D42A27DB-BD31-4B8C-83A1-F6EECF244321}">
                <p14:modId xmlns:p14="http://schemas.microsoft.com/office/powerpoint/2010/main" val="2624430930"/>
              </p:ext>
            </p:extLst>
          </p:nvPr>
        </p:nvGraphicFramePr>
        <p:xfrm>
          <a:off x="323528" y="2636912"/>
          <a:ext cx="3744416"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表 4"/>
          <p:cNvGraphicFramePr>
            <a:graphicFrameLocks noGrp="1"/>
          </p:cNvGraphicFramePr>
          <p:nvPr>
            <p:extLst>
              <p:ext uri="{D42A27DB-BD31-4B8C-83A1-F6EECF244321}">
                <p14:modId xmlns:p14="http://schemas.microsoft.com/office/powerpoint/2010/main" val="240112279"/>
              </p:ext>
            </p:extLst>
          </p:nvPr>
        </p:nvGraphicFramePr>
        <p:xfrm>
          <a:off x="467546" y="2492892"/>
          <a:ext cx="8280917" cy="3384379"/>
        </p:xfrm>
        <a:graphic>
          <a:graphicData uri="http://schemas.openxmlformats.org/drawingml/2006/table">
            <a:tbl>
              <a:tblPr firstRow="1" firstCol="1" bandRow="1">
                <a:tableStyleId>{5C22544A-7EE6-4342-B048-85BDC9FD1C3A}</a:tableStyleId>
              </a:tblPr>
              <a:tblGrid>
                <a:gridCol w="1248703"/>
                <a:gridCol w="1004602"/>
                <a:gridCol w="1004602"/>
                <a:gridCol w="1004602"/>
                <a:gridCol w="1004602"/>
                <a:gridCol w="1004602"/>
                <a:gridCol w="1004602"/>
                <a:gridCol w="1004602"/>
              </a:tblGrid>
              <a:tr h="1314319">
                <a:tc>
                  <a:txBody>
                    <a:bodyPr/>
                    <a:lstStyle/>
                    <a:p>
                      <a:pPr algn="just">
                        <a:spcAft>
                          <a:spcPts val="0"/>
                        </a:spcAft>
                      </a:pP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SSS</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を知らない</a:t>
                      </a:r>
                    </a:p>
                  </a:txBody>
                  <a:tcPr marL="68580" marR="68580" marT="0" marB="0" anchor="ctr"/>
                </a:tc>
                <a:tc>
                  <a:txBody>
                    <a:bodyPr/>
                    <a:lstStyle/>
                    <a:p>
                      <a:pPr algn="l">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相談したいことがない</a:t>
                      </a:r>
                    </a:p>
                  </a:txBody>
                  <a:tcPr marL="68580" marR="68580" marT="0" marB="0" anchor="ctr"/>
                </a:tc>
                <a:tc>
                  <a:txBody>
                    <a:bodyPr/>
                    <a:lstStyle/>
                    <a:p>
                      <a:pPr algn="l">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アドバイザーに話しかけにくい</a:t>
                      </a:r>
                    </a:p>
                  </a:txBody>
                  <a:tcPr marL="68580" marR="68580" marT="0" marB="0" anchor="ctr"/>
                </a:tc>
                <a:tc>
                  <a:txBody>
                    <a:bodyPr/>
                    <a:lstStyle/>
                    <a:p>
                      <a:pPr algn="l">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相談したい科目が時間割に入っていない</a:t>
                      </a:r>
                    </a:p>
                  </a:txBody>
                  <a:tcPr marL="68580" marR="68580" marT="0" marB="0" anchor="ctr"/>
                </a:tc>
                <a:tc>
                  <a:txBody>
                    <a:bodyPr/>
                    <a:lstStyle/>
                    <a:p>
                      <a:pPr algn="l">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時間が</a:t>
                      </a:r>
                    </a:p>
                    <a:p>
                      <a:pPr algn="l">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合わない</a:t>
                      </a:r>
                    </a:p>
                  </a:txBody>
                  <a:tcPr marL="68580" marR="68580" marT="0" marB="0" anchor="ctr"/>
                </a:tc>
                <a:tc>
                  <a:txBody>
                    <a:bodyPr/>
                    <a:lstStyle/>
                    <a:p>
                      <a:pPr algn="l">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実施している部屋に入りにくい</a:t>
                      </a:r>
                    </a:p>
                  </a:txBody>
                  <a:tcPr marL="68580" marR="68580" marT="0" marB="0" anchor="ctr"/>
                </a:tc>
                <a:tc>
                  <a:txBody>
                    <a:bodyPr/>
                    <a:lstStyle/>
                    <a:p>
                      <a:pPr algn="l">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その他</a:t>
                      </a:r>
                    </a:p>
                  </a:txBody>
                  <a:tcPr marL="68580" marR="68580" marT="0" marB="0" anchor="ctr"/>
                </a:tc>
              </a:tr>
              <a:tr h="345010">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総合科学部</a:t>
                      </a: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31.0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31.7</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12.7</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13.4</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28.9</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23.9</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45010">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工学部</a:t>
                      </a: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47.3</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33.5</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9.0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7.2</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15.6</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13.8</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0.0</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45010">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医学部</a:t>
                      </a: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45.6</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30.2</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9.5</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5.3</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24.3</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10.1</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45010">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歯学部</a:t>
                      </a: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34.2</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31.6</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10.5</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7.9</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31.6</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10.5</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45010">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薬学部</a:t>
                      </a: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78.6</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21.4</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3.6</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0.0</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45010">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全体</a:t>
                      </a: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43.2</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31.3</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9.9</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7.9</a:t>
                      </a:r>
                      <a:endParaRPr lang="ja-JP" sz="1400" kern="10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22.1</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14.3</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en-US"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0.6</a:t>
                      </a:r>
                      <a:endParaRPr lang="ja-JP" sz="1400"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
        <p:nvSpPr>
          <p:cNvPr id="6" name="スライド番号プレースホルダー 5"/>
          <p:cNvSpPr>
            <a:spLocks noGrp="1"/>
          </p:cNvSpPr>
          <p:nvPr>
            <p:ph type="sldNum" sz="quarter" idx="12"/>
          </p:nvPr>
        </p:nvSpPr>
        <p:spPr/>
        <p:txBody>
          <a:bodyPr/>
          <a:lstStyle/>
          <a:p>
            <a:fld id="{AF8F9BC0-C3AD-4A07-B5E4-B4EAE1491DDE}" type="slidenum">
              <a:rPr kumimoji="1" lang="ja-JP" altLang="en-US" smtClean="0"/>
              <a:t>31</a:t>
            </a:fld>
            <a:endParaRPr kumimoji="1" lang="ja-JP" altLang="en-US"/>
          </a:p>
        </p:txBody>
      </p:sp>
    </p:spTree>
    <p:extLst>
      <p:ext uri="{BB962C8B-B14F-4D97-AF65-F5344CB8AC3E}">
        <p14:creationId xmlns:p14="http://schemas.microsoft.com/office/powerpoint/2010/main" val="3972798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ja-JP" altLang="en-US" dirty="0" smtClean="0"/>
              <a:t>アンケート結果から</a:t>
            </a:r>
            <a:endParaRPr kumimoji="1" lang="ja-JP" altLang="en-US" dirty="0"/>
          </a:p>
        </p:txBody>
      </p:sp>
      <p:sp>
        <p:nvSpPr>
          <p:cNvPr id="3" name="コンテンツ プレースホルダー 2"/>
          <p:cNvSpPr>
            <a:spLocks noGrp="1"/>
          </p:cNvSpPr>
          <p:nvPr>
            <p:ph idx="1"/>
          </p:nvPr>
        </p:nvSpPr>
        <p:spPr>
          <a:xfrm>
            <a:off x="467544" y="1700808"/>
            <a:ext cx="8229600" cy="4687200"/>
          </a:xfrm>
        </p:spPr>
        <p:txBody>
          <a:bodyPr>
            <a:normAutofit fontScale="85000" lnSpcReduction="20000"/>
          </a:bodyPr>
          <a:lstStyle/>
          <a:p>
            <a:pPr>
              <a:lnSpc>
                <a:spcPct val="150000"/>
              </a:lnSpc>
            </a:pP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認知度は約</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割</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理数系</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の相談が多い</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利用者</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の満足度は高い</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アドバイザー</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とって</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も意義があると感じられている</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リピーター</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が</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割</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実施して</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ほしい支援として，「レポートの書き方」「定期試験対策」「</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TOEIC</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対策」「大学の勉強の仕方」が多く挙げられている。大学での学び方に戸惑っている様子がうかがえる。</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利用しない理由として，知らない，時間が合わない，部屋に入りにくい，などが挙げられており，改善の余地がある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AF8F9BC0-C3AD-4A07-B5E4-B4EAE1491DDE}" type="slidenum">
              <a:rPr kumimoji="1" lang="ja-JP" altLang="en-US" smtClean="0">
                <a:solidFill>
                  <a:srgbClr val="464653">
                    <a:shade val="50000"/>
                  </a:srgbClr>
                </a:solidFill>
              </a:rPr>
              <a:pPr/>
              <a:t>32</a:t>
            </a:fld>
            <a:endParaRPr kumimoji="1" lang="ja-JP" altLang="en-US">
              <a:solidFill>
                <a:srgbClr val="464653">
                  <a:shade val="50000"/>
                </a:srgbClr>
              </a:solidFill>
            </a:endParaRPr>
          </a:p>
        </p:txBody>
      </p:sp>
    </p:spTree>
    <p:extLst>
      <p:ext uri="{BB962C8B-B14F-4D97-AF65-F5344CB8AC3E}">
        <p14:creationId xmlns:p14="http://schemas.microsoft.com/office/powerpoint/2010/main" val="531213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44824"/>
            <a:ext cx="8229600" cy="2592288"/>
          </a:xfrm>
        </p:spPr>
        <p:txBody>
          <a:bodyPr>
            <a:normAutofit/>
          </a:bodyPr>
          <a:lstStyle/>
          <a:p>
            <a:r>
              <a:rPr lang="ja-JP" altLang="en-US" dirty="0" smtClean="0"/>
              <a:t>学習</a:t>
            </a:r>
            <a:r>
              <a:rPr lang="ja-JP" altLang="en-US" dirty="0"/>
              <a:t>支援のさらなる充実</a:t>
            </a:r>
            <a:r>
              <a:rPr lang="ja-JP" altLang="en-US" dirty="0" smtClean="0"/>
              <a:t>を</a:t>
            </a:r>
            <a:r>
              <a:rPr lang="en-US" altLang="ja-JP" dirty="0" smtClean="0"/>
              <a:t/>
            </a:r>
            <a:br>
              <a:rPr lang="en-US" altLang="ja-JP" dirty="0" smtClean="0"/>
            </a:br>
            <a:r>
              <a:rPr lang="ja-JP" altLang="en-US" dirty="0" smtClean="0"/>
              <a:t>目指して</a:t>
            </a:r>
            <a:endParaRPr lang="ja-JP" altLang="en-US" dirty="0"/>
          </a:p>
        </p:txBody>
      </p:sp>
      <p:sp>
        <p:nvSpPr>
          <p:cNvPr id="3" name="スライド番号プレースホルダー 2"/>
          <p:cNvSpPr>
            <a:spLocks noGrp="1"/>
          </p:cNvSpPr>
          <p:nvPr>
            <p:ph type="sldNum" sz="quarter" idx="12"/>
          </p:nvPr>
        </p:nvSpPr>
        <p:spPr/>
        <p:txBody>
          <a:bodyPr/>
          <a:lstStyle/>
          <a:p>
            <a:fld id="{AF8F9BC0-C3AD-4A07-B5E4-B4EAE1491DDE}" type="slidenum">
              <a:rPr kumimoji="1" lang="ja-JP" altLang="en-US" smtClean="0"/>
              <a:t>33</a:t>
            </a:fld>
            <a:endParaRPr kumimoji="1" lang="ja-JP" altLang="en-US"/>
          </a:p>
        </p:txBody>
      </p:sp>
    </p:spTree>
    <p:extLst>
      <p:ext uri="{BB962C8B-B14F-4D97-AF65-F5344CB8AC3E}">
        <p14:creationId xmlns:p14="http://schemas.microsoft.com/office/powerpoint/2010/main" val="1407222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endParaRPr kumimoji="1" lang="ja-JP" altLang="en-US" dirty="0"/>
          </a:p>
        </p:txBody>
      </p:sp>
      <p:sp>
        <p:nvSpPr>
          <p:cNvPr id="3" name="コンテンツ プレースホルダー 2"/>
          <p:cNvSpPr>
            <a:spLocks noGrp="1"/>
          </p:cNvSpPr>
          <p:nvPr>
            <p:ph idx="1"/>
          </p:nvPr>
        </p:nvSpPr>
        <p:spPr>
          <a:xfrm>
            <a:off x="395536" y="1988840"/>
            <a:ext cx="8229600" cy="4687200"/>
          </a:xfrm>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認知度を上げる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時間割</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調整</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学生アドバイザーの充実</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ピア・サポートルームの改善</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運営体制の安定化</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図書館</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として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の戦略の欠如</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教員</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の連携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34</a:t>
            </a:fld>
            <a:endParaRPr kumimoji="1" lang="ja-JP" altLang="en-US"/>
          </a:p>
        </p:txBody>
      </p:sp>
      <p:sp>
        <p:nvSpPr>
          <p:cNvPr id="7" name="正方形/長方形 6"/>
          <p:cNvSpPr/>
          <p:nvPr/>
        </p:nvSpPr>
        <p:spPr>
          <a:xfrm>
            <a:off x="6207205" y="4745305"/>
            <a:ext cx="28083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SSS</a:t>
            </a:r>
            <a:r>
              <a:rPr lang="ja-JP" altLang="en-US" sz="24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を含む，</a:t>
            </a:r>
            <a:endParaRPr lang="en-US" altLang="ja-JP" sz="24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包括的な学習支援実施の</a:t>
            </a:r>
            <a:r>
              <a:rPr kumimoji="1" lang="ja-JP" altLang="en-US" sz="24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ため</a:t>
            </a:r>
            <a:r>
              <a:rPr kumimoji="1" lang="ja-JP" altLang="en-US" sz="24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に</a:t>
            </a:r>
            <a:endParaRPr kumimoji="1" lang="en-US" altLang="ja-JP" sz="2400" b="1" dirty="0" smtClean="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中かっこ 7"/>
          <p:cNvSpPr/>
          <p:nvPr/>
        </p:nvSpPr>
        <p:spPr>
          <a:xfrm>
            <a:off x="5805586" y="4925325"/>
            <a:ext cx="401619" cy="1008112"/>
          </a:xfrm>
          <a:prstGeom prst="rightBrace">
            <a:avLst/>
          </a:prstGeom>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04961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p:spPr>
        <p:txBody>
          <a:bodyPr/>
          <a:lstStyle/>
          <a:p>
            <a:r>
              <a:rPr kumimoji="1" lang="ja-JP" altLang="en-US" dirty="0" smtClean="0"/>
              <a:t>課題解決に向けて</a:t>
            </a:r>
            <a:endParaRPr kumimoji="1" lang="ja-JP" altLang="en-US" dirty="0"/>
          </a:p>
        </p:txBody>
      </p:sp>
      <p:sp>
        <p:nvSpPr>
          <p:cNvPr id="3" name="コンテンツ プレースホルダー 2"/>
          <p:cNvSpPr>
            <a:spLocks noGrp="1"/>
          </p:cNvSpPr>
          <p:nvPr>
            <p:ph idx="1"/>
          </p:nvPr>
        </p:nvSpPr>
        <p:spPr>
          <a:xfrm>
            <a:off x="395536" y="1700808"/>
            <a:ext cx="8229600" cy="5040560"/>
          </a:xfrm>
        </p:spPr>
        <p:txBody>
          <a:bodyPr>
            <a:normAutofit fontScale="85000" lnSpcReduction="20000"/>
          </a:bodyPr>
          <a:lstStyle/>
          <a:p>
            <a:pPr>
              <a:lnSpc>
                <a:spcPct val="120000"/>
              </a:lnSpc>
              <a:spcBef>
                <a:spcPts val="600"/>
              </a:spcBef>
              <a:spcAft>
                <a:spcPts val="1200"/>
              </a:spcAft>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「徳島大学機能強化プラン」の策定</a:t>
            </a:r>
            <a:r>
              <a:rPr kumimoji="1"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(7)</a:t>
            </a:r>
          </a:p>
          <a:p>
            <a:pPr lvl="1">
              <a:lnSpc>
                <a:spcPct val="120000"/>
              </a:lnSpc>
              <a:spcBef>
                <a:spcPts val="600"/>
              </a:spcBef>
              <a:spcAft>
                <a:spcPts val="1200"/>
              </a:spcAft>
              <a:buFont typeface="Wingdings" panose="05000000000000000000" pitchFamily="2" charset="2"/>
              <a:buChar char="Ø"/>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教育機能改革の一つとして「図書館機能の強化」が挙げられている（⑦学生支援）</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spcBef>
                <a:spcPts val="600"/>
              </a:spcBef>
              <a:spcAft>
                <a:spcPts val="1200"/>
              </a:spcAft>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のピア</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サポートについても，推進していく（</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③社会変革を可能とする創造性を育む教育への質的転換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ts val="600"/>
              </a:spcBef>
              <a:spcAft>
                <a:spcPts val="1200"/>
              </a:spcAft>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「図書館の改革の方針」の策定</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spcBef>
                <a:spcPts val="600"/>
              </a:spcBef>
              <a:spcAft>
                <a:spcPts val="1200"/>
              </a:spcAft>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図書館は「教育支援に軸足を置いた図書館へ転換する」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lnSpc>
                <a:spcPct val="120000"/>
              </a:lnSpc>
              <a:spcBef>
                <a:spcPts val="600"/>
              </a:spcBef>
              <a:spcAft>
                <a:spcPts val="1200"/>
              </a:spcAft>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35</a:t>
            </a:fld>
            <a:endParaRPr kumimoji="1" lang="ja-JP" altLang="en-US"/>
          </a:p>
        </p:txBody>
      </p:sp>
    </p:spTree>
    <p:extLst>
      <p:ext uri="{BB962C8B-B14F-4D97-AF65-F5344CB8AC3E}">
        <p14:creationId xmlns:p14="http://schemas.microsoft.com/office/powerpoint/2010/main" val="534778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目指すもの</a:t>
            </a:r>
            <a:endParaRPr kumimoji="1" lang="ja-JP" altLang="en-US" dirty="0"/>
          </a:p>
        </p:txBody>
      </p:sp>
      <p:sp>
        <p:nvSpPr>
          <p:cNvPr id="3" name="コンテンツ プレースホルダー 2"/>
          <p:cNvSpPr>
            <a:spLocks noGrp="1"/>
          </p:cNvSpPr>
          <p:nvPr>
            <p:ph idx="1"/>
          </p:nvPr>
        </p:nvSpPr>
        <p:spPr>
          <a:xfrm>
            <a:off x="395536" y="1700808"/>
            <a:ext cx="8229600" cy="3960440"/>
          </a:xfrm>
        </p:spPr>
        <p:txBody>
          <a:bodyPr>
            <a:normAutofit fontScale="62500" lnSpcReduction="20000"/>
          </a:bodyPr>
          <a:lstStyle/>
          <a:p>
            <a:pPr>
              <a:lnSpc>
                <a:spcPct val="170000"/>
              </a:lnSpc>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図書館で学習支援を行うメリット</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学生</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7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いつものわかりやすい場所で支援を受けることが出来る。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70000"/>
              </a:lnSpc>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他の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学生の学習の様子が見え，モチベーションが上がる。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70000"/>
              </a:lnSpc>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文献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がある。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教員</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7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図書館職員がサポートに加わることで，業務分担ができる。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3">
              <a:lnSpc>
                <a:spcPct val="170000"/>
              </a:lnSpc>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学生にとって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は，職員は教員よりもハードルが低い存在・・・？</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7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新しいタイプの授業ができる可能性がある。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lnSpc>
                <a:spcPct val="170000"/>
              </a:lnSpc>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14400" lvl="2"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36</a:t>
            </a:fld>
            <a:endParaRPr kumimoji="1" lang="ja-JP" altLang="en-US"/>
          </a:p>
        </p:txBody>
      </p:sp>
      <p:sp>
        <p:nvSpPr>
          <p:cNvPr id="5" name="角丸四角形 4"/>
          <p:cNvSpPr/>
          <p:nvPr/>
        </p:nvSpPr>
        <p:spPr>
          <a:xfrm>
            <a:off x="1475656" y="5589240"/>
            <a:ext cx="648072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今，困っている問題を解決する，ということのみではなく，アクティブ・ラーニングを推進する仕掛けを</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作る</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トライプ矢印 5"/>
          <p:cNvSpPr/>
          <p:nvPr/>
        </p:nvSpPr>
        <p:spPr>
          <a:xfrm>
            <a:off x="539552" y="5877272"/>
            <a:ext cx="792088" cy="432048"/>
          </a:xfrm>
          <a:prstGeom prst="strip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71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1039" y="1916832"/>
            <a:ext cx="8229600" cy="3816424"/>
          </a:xfrm>
        </p:spPr>
        <p:txBody>
          <a:bodyPr>
            <a:normAutofit fontScale="90000"/>
          </a:bodyPr>
          <a:lstStyle/>
          <a:p>
            <a:r>
              <a:rPr lang="ja-JP" altLang="en-US" dirty="0" smtClean="0"/>
              <a:t>大学教育の中で</a:t>
            </a:r>
            <a:r>
              <a:rPr lang="en-US" altLang="ja-JP" dirty="0" smtClean="0"/>
              <a:t/>
            </a:r>
            <a:br>
              <a:rPr lang="en-US" altLang="ja-JP" dirty="0" smtClean="0"/>
            </a:br>
            <a:r>
              <a:rPr lang="ja-JP" altLang="en-US" dirty="0" smtClean="0"/>
              <a:t>図書館</a:t>
            </a:r>
            <a:r>
              <a:rPr lang="ja-JP" altLang="en-US" dirty="0"/>
              <a:t>が多くの“知</a:t>
            </a:r>
            <a:r>
              <a:rPr lang="ja-JP" altLang="en-US" dirty="0" smtClean="0"/>
              <a:t>”と出会い</a:t>
            </a:r>
            <a:r>
              <a:rPr lang="en-US" altLang="ja-JP" dirty="0"/>
              <a:t/>
            </a:r>
            <a:br>
              <a:rPr lang="en-US" altLang="ja-JP" dirty="0"/>
            </a:br>
            <a:r>
              <a:rPr lang="ja-JP" altLang="en-US" dirty="0"/>
              <a:t>促進する</a:t>
            </a:r>
            <a:r>
              <a:rPr lang="ja-JP" altLang="en-US" dirty="0" smtClean="0"/>
              <a:t>場</a:t>
            </a:r>
            <a:r>
              <a:rPr lang="ja-JP" altLang="en-US" dirty="0"/>
              <a:t>となる</a:t>
            </a:r>
            <a:r>
              <a:rPr lang="ja-JP" altLang="en-US" dirty="0" smtClean="0"/>
              <a:t>こと</a:t>
            </a:r>
            <a:r>
              <a:rPr lang="en-US" altLang="ja-JP" dirty="0"/>
              <a:t/>
            </a:r>
            <a:br>
              <a:rPr lang="en-US" altLang="ja-JP" dirty="0"/>
            </a:br>
            <a:r>
              <a:rPr lang="en-US" altLang="ja-JP" dirty="0" smtClean="0"/>
              <a:t/>
            </a:r>
            <a:br>
              <a:rPr lang="en-US" altLang="ja-JP" dirty="0" smtClean="0"/>
            </a:br>
            <a:r>
              <a:rPr lang="ja-JP" altLang="en-US" dirty="0" smtClean="0"/>
              <a:t>大学教育のファシリテーターに</a:t>
            </a:r>
            <a:r>
              <a:rPr lang="ja-JP" altLang="en-US" dirty="0"/>
              <a:t/>
            </a:r>
            <a:br>
              <a:rPr lang="ja-JP" altLang="en-US" dirty="0"/>
            </a:br>
            <a:endParaRPr kumimoji="1" lang="ja-JP" altLang="en-US" dirty="0"/>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37</a:t>
            </a:fld>
            <a:endParaRPr kumimoji="1" lang="ja-JP" altLang="en-US"/>
          </a:p>
        </p:txBody>
      </p:sp>
      <p:sp>
        <p:nvSpPr>
          <p:cNvPr id="3" name="正方形/長方形 2"/>
          <p:cNvSpPr/>
          <p:nvPr/>
        </p:nvSpPr>
        <p:spPr>
          <a:xfrm rot="5400000">
            <a:off x="4337974" y="3873239"/>
            <a:ext cx="6840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2"/>
                </a:solidFill>
                <a:effectLst>
                  <a:outerShdw blurRad="38100" dist="38100" dir="2700000" algn="tl">
                    <a:srgbClr val="000000">
                      <a:alpha val="43137"/>
                    </a:srgbClr>
                  </a:outerShdw>
                </a:effectLst>
                <a:latin typeface="+mj-ea"/>
                <a:ea typeface="+mj-ea"/>
              </a:rPr>
              <a:t>＝</a:t>
            </a:r>
            <a:endParaRPr kumimoji="1" lang="ja-JP" altLang="en-US" sz="4000" dirty="0">
              <a:solidFill>
                <a:schemeClr val="tx2"/>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3053951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285"/>
            <a:ext cx="2304256" cy="884435"/>
          </a:xfrm>
        </p:spPr>
        <p:txBody>
          <a:bodyPr>
            <a:normAutofit/>
          </a:bodyPr>
          <a:lstStyle/>
          <a:p>
            <a:r>
              <a:rPr kumimoji="1" lang="ja-JP" altLang="en-US" sz="3200" dirty="0" smtClean="0"/>
              <a:t>参考文献</a:t>
            </a:r>
            <a:endParaRPr kumimoji="1" lang="ja-JP" altLang="en-US" sz="3200" dirty="0"/>
          </a:p>
        </p:txBody>
      </p:sp>
      <p:sp>
        <p:nvSpPr>
          <p:cNvPr id="3" name="コンテンツ プレースホルダー 2"/>
          <p:cNvSpPr>
            <a:spLocks noGrp="1"/>
          </p:cNvSpPr>
          <p:nvPr>
            <p:ph idx="1"/>
          </p:nvPr>
        </p:nvSpPr>
        <p:spPr>
          <a:xfrm>
            <a:off x="251520" y="1556792"/>
            <a:ext cx="8712968" cy="5688632"/>
          </a:xfrm>
        </p:spPr>
        <p:txBody>
          <a:bodyPr>
            <a:noAutofit/>
          </a:bodyPr>
          <a:lstStyle/>
          <a:p>
            <a:pPr marL="0" indent="0">
              <a:lnSpc>
                <a:spcPct val="110000"/>
              </a:lnSpc>
              <a:buSzPct val="100000"/>
              <a:buNone/>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科学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技術・学術審議会　学術分科会　研究環境基盤部会　学術情報基盤作業部会「大学</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図書館の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整備に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ついて</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審議のまとめ）－</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変革する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大学にあって求められる大学図書館像－」</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2010.12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://www.mext.go.jp/b_menu/shingi/gijyutu/gijyutu4/toushin/1301602.htm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参照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2014-1-10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）徳島大学附属図書館報告メールマガジンすだち「徳島</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大学附属図書館本館</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階が「ラーニング・コモンズ」に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生まれ</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変わりました！」</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No.84,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2012.01.20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2"/>
              </a:rPr>
              <a:t>http</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2"/>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2"/>
              </a:rPr>
              <a:t>www.lib.tokushima-u.ac.jp/m-mag/back/084/index.html</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参照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2014-1-10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p>
          <a:p>
            <a:pPr marL="0" indent="0">
              <a:lnSpc>
                <a:spcPct val="110000"/>
              </a:lnSpc>
              <a:buSzPct val="100000"/>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）徳島大学</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の定義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3"/>
              </a:rPr>
              <a:t>http://</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www.cue.tokushima-u.ac.jp/fd/category/0000683.html</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参照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2012-11-12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徳島大学附属図書館報告</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メールマガジンすだち「</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FD</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SD</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セミナー「図書館を利用した学習支援」で発表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しました」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No.95</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2012.12.17</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4"/>
              </a:rPr>
              <a:t>http://</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www.lib.tokushima-u.ac.jp/m-mag/back/095/95-6.html</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参照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2014-1-10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p>
          <a:p>
            <a:pPr marL="0" indent="0">
              <a:lnSpc>
                <a:spcPct val="110000"/>
              </a:lnSpc>
              <a:buSzPct val="100000"/>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徳島大学附属図書館報告メールマガジンすだち「「スタディーレスキュー</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WeeeeeK</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」を開催しました」</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No.97</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2013.2.19</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http</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5"/>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www.lib.tokushima-u.ac.jp/m-mag/back/097/97-8.html</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参照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2014-1-10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）吉田博ほか「大学図書館で実施する学習支援の成果と課題</a:t>
            </a:r>
            <a:r>
              <a:rPr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Study support Space</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の実践からー」大学教育研究</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ジャーナル</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号掲載予定</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）徳島大学機能強化プラン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6"/>
              </a:rPr>
              <a:t>http://www.tokushima-u.ac.jp</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6"/>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（参照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2014-1-10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10000"/>
              </a:lnSpc>
              <a:buSzPct val="100000"/>
              <a:buNone/>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38</a:t>
            </a:fld>
            <a:endParaRPr kumimoji="1" lang="ja-JP" altLang="en-US"/>
          </a:p>
        </p:txBody>
      </p:sp>
    </p:spTree>
    <p:extLst>
      <p:ext uri="{BB962C8B-B14F-4D97-AF65-F5344CB8AC3E}">
        <p14:creationId xmlns:p14="http://schemas.microsoft.com/office/powerpoint/2010/main" val="3680158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normAutofit/>
          </a:bodyPr>
          <a:lstStyle/>
          <a:p>
            <a:r>
              <a:rPr lang="ja-JP" altLang="en-US" dirty="0" smtClean="0"/>
              <a:t>徳島大学の基本情報</a:t>
            </a:r>
            <a:endParaRPr kumimoji="1" lang="ja-JP" altLang="en-US" dirty="0"/>
          </a:p>
        </p:txBody>
      </p:sp>
      <p:sp>
        <p:nvSpPr>
          <p:cNvPr id="3" name="コンテンツ プレースホルダー 2"/>
          <p:cNvSpPr>
            <a:spLocks noGrp="1"/>
          </p:cNvSpPr>
          <p:nvPr>
            <p:ph idx="1"/>
          </p:nvPr>
        </p:nvSpPr>
        <p:spPr>
          <a:xfrm>
            <a:off x="428596" y="1484784"/>
            <a:ext cx="8229600" cy="4968552"/>
          </a:xfrm>
        </p:spPr>
        <p:txBody>
          <a:bodyPr>
            <a:normAutofit fontScale="77500" lnSpcReduction="20000"/>
          </a:bodyPr>
          <a:lstStyle/>
          <a:p>
            <a:pPr>
              <a:lnSpc>
                <a:spcPct val="170000"/>
              </a:lnSpc>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キャンパスは２つ</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常三島と蔵本。それぞれに図書館がある</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70000"/>
              </a:lnSpc>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学部</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は５つ</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総合</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科学部，工学部</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学部，歯学部，薬学部</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70000"/>
              </a:lnSpc>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学生</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は約</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7,800</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名，教員約</a:t>
            </a:r>
            <a:r>
              <a:rPr lang="en-US" altLang="ja-JP" sz="2600" dirty="0">
                <a:latin typeface="メイリオ" panose="020B0604030504040204" pitchFamily="50" charset="-128"/>
                <a:ea typeface="メイリオ" panose="020B0604030504040204" pitchFamily="50" charset="-128"/>
                <a:cs typeface="メイリオ" panose="020B0604030504040204" pitchFamily="50" charset="-128"/>
              </a:rPr>
              <a:t>950</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70000"/>
              </a:lnSpc>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図書館職員　</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本館　定員　</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名，有期雇用　</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70000"/>
              </a:lnSpc>
              <a:buFont typeface="Wingdings" panose="05000000000000000000" pitchFamily="2" charset="2"/>
              <a:buChar char="Ø"/>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分館　定員　</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名，　有期雇用　</a:t>
            </a: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70000"/>
              </a:lnSpc>
            </a:pP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p>
          <a:p>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AF8F9BC0-C3AD-4A07-B5E4-B4EAE1491DDE}" type="slidenum">
              <a:rPr kumimoji="1" lang="ja-JP" altLang="en-US" smtClean="0"/>
              <a:t>4</a:t>
            </a:fld>
            <a:endParaRPr kumimoji="1" lang="ja-JP" altLang="en-US"/>
          </a:p>
        </p:txBody>
      </p:sp>
    </p:spTree>
    <p:extLst>
      <p:ext uri="{BB962C8B-B14F-4D97-AF65-F5344CB8AC3E}">
        <p14:creationId xmlns:p14="http://schemas.microsoft.com/office/powerpoint/2010/main" val="53692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92896"/>
            <a:ext cx="8229600" cy="1143000"/>
          </a:xfrm>
        </p:spPr>
        <p:txBody>
          <a:bodyPr>
            <a:normAutofit fontScale="90000"/>
          </a:bodyPr>
          <a:lstStyle/>
          <a:p>
            <a:r>
              <a:rPr lang="ja-JP" altLang="en-US" dirty="0"/>
              <a:t>徳島大学</a:t>
            </a:r>
            <a:r>
              <a:rPr lang="ja-JP" altLang="en-US" dirty="0" smtClean="0"/>
              <a:t>のラーニング・コモンズ</a:t>
            </a:r>
            <a:endParaRPr kumimoji="1" lang="ja-JP" altLang="en-US" dirty="0"/>
          </a:p>
        </p:txBody>
      </p:sp>
      <p:sp>
        <p:nvSpPr>
          <p:cNvPr id="3" name="スライド番号プレースホルダー 2"/>
          <p:cNvSpPr>
            <a:spLocks noGrp="1"/>
          </p:cNvSpPr>
          <p:nvPr>
            <p:ph type="sldNum" sz="quarter" idx="12"/>
          </p:nvPr>
        </p:nvSpPr>
        <p:spPr/>
        <p:txBody>
          <a:bodyPr/>
          <a:lstStyle/>
          <a:p>
            <a:fld id="{AF8F9BC0-C3AD-4A07-B5E4-B4EAE1491DDE}" type="slidenum">
              <a:rPr kumimoji="1" lang="ja-JP" altLang="en-US" smtClean="0"/>
              <a:t>5</a:t>
            </a:fld>
            <a:endParaRPr kumimoji="1" lang="ja-JP" altLang="en-US"/>
          </a:p>
        </p:txBody>
      </p:sp>
    </p:spTree>
    <p:extLst>
      <p:ext uri="{BB962C8B-B14F-4D97-AF65-F5344CB8AC3E}">
        <p14:creationId xmlns:p14="http://schemas.microsoft.com/office/powerpoint/2010/main" val="340105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ラーニング・コモンズとは・・・</a:t>
            </a:r>
            <a:endParaRPr kumimoji="1" lang="ja-JP" altLang="en-US" dirty="0"/>
          </a:p>
        </p:txBody>
      </p:sp>
      <p:sp>
        <p:nvSpPr>
          <p:cNvPr id="3" name="コンテンツ プレースホルダー 2"/>
          <p:cNvSpPr>
            <a:spLocks noGrp="1"/>
          </p:cNvSpPr>
          <p:nvPr>
            <p:ph idx="1"/>
          </p:nvPr>
        </p:nvSpPr>
        <p:spPr>
          <a:xfrm>
            <a:off x="395536" y="1628800"/>
            <a:ext cx="8352928" cy="3096344"/>
          </a:xfrm>
        </p:spPr>
        <p:txBody>
          <a:bodyPr>
            <a:normAutofit fontScale="62500" lnSpcReduction="20000"/>
          </a:bodyPr>
          <a:lstStyle/>
          <a:p>
            <a:pPr marL="411480" lvl="1" indent="0">
              <a:buNone/>
            </a:pPr>
            <a:endParaRPr kumimoji="1" lang="en-US" altLang="ja-JP" dirty="0" smtClean="0"/>
          </a:p>
          <a:p>
            <a:pPr>
              <a:lnSpc>
                <a:spcPct val="1200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文部科学省（</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(1)</a:t>
            </a:r>
          </a:p>
          <a:p>
            <a:pPr lvl="1">
              <a:lnSpc>
                <a:spcPct val="120000"/>
              </a:lnSpc>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複数</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の学生が集まって，電子情報も印刷物も含めた様々な情報源から得られる情報を用いて議論を進めていく学習スタイルを可能にする「場」を提供するもの。</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lnSpc>
                <a:spcPct val="120000"/>
              </a:lnSpc>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徳島大学附属</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図書館</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p>
          <a:p>
            <a:pPr lvl="1">
              <a:lnSpc>
                <a:spcPct val="120000"/>
              </a:lnSpc>
              <a:buFont typeface="Wingdings" panose="05000000000000000000" pitchFamily="2" charset="2"/>
              <a:buChar char="Ø"/>
            </a:pPr>
            <a:r>
              <a:rPr lang="ja-JP" altLang="en-US" sz="2900" dirty="0">
                <a:latin typeface="メイリオ" panose="020B0604030504040204" pitchFamily="50" charset="-128"/>
                <a:ea typeface="メイリオ" panose="020B0604030504040204" pitchFamily="50" charset="-128"/>
                <a:cs typeface="メイリオ" panose="020B0604030504040204" pitchFamily="50" charset="-128"/>
              </a:rPr>
              <a:t>自由にディスカッションしたり，コミュニケーションを図ったりしながら自主的・創造的に学習</a:t>
            </a:r>
            <a:r>
              <a:rPr lang="ja-JP" altLang="en-US" sz="2900" dirty="0" smtClean="0">
                <a:latin typeface="メイリオ" panose="020B0604030504040204" pitchFamily="50" charset="-128"/>
                <a:ea typeface="メイリオ" panose="020B0604030504040204" pitchFamily="50" charset="-128"/>
                <a:cs typeface="メイリオ" panose="020B0604030504040204" pitchFamily="50" charset="-128"/>
              </a:rPr>
              <a:t>に取り組める</a:t>
            </a:r>
            <a:r>
              <a:rPr lang="ja-JP" altLang="en-US" sz="2900" dirty="0">
                <a:latin typeface="メイリオ" panose="020B0604030504040204" pitchFamily="50" charset="-128"/>
                <a:ea typeface="メイリオ" panose="020B0604030504040204" pitchFamily="50" charset="-128"/>
                <a:cs typeface="メイリオ" panose="020B0604030504040204" pitchFamily="50" charset="-128"/>
              </a:rPr>
              <a:t>場所</a:t>
            </a:r>
            <a:endParaRPr lang="en-US" altLang="ja-JP" sz="2900" dirty="0"/>
          </a:p>
          <a:p>
            <a:pPr marL="971550" lvl="1" indent="-514350">
              <a:lnSpc>
                <a:spcPct val="120000"/>
              </a:lnSpc>
              <a:buFont typeface="+mj-ea"/>
              <a:buAutoNum type="circleNumDbPlain"/>
            </a:pPr>
            <a:endParaRPr lang="en-US" altLang="ja-JP" sz="1900" dirty="0" smtClean="0"/>
          </a:p>
          <a:p>
            <a:pPr marL="457200" lvl="1" indent="0">
              <a:buNone/>
            </a:pPr>
            <a:endParaRPr lang="en-US" altLang="ja-JP" sz="1900" dirty="0" smtClean="0"/>
          </a:p>
          <a:p>
            <a:pPr marL="971550" lvl="1" indent="-514350">
              <a:buFont typeface="+mj-ea"/>
              <a:buAutoNum type="circleNumDbPlain"/>
            </a:pPr>
            <a:endParaRPr lang="en-US" altLang="ja-JP" dirty="0"/>
          </a:p>
          <a:p>
            <a:pPr marL="971550" lvl="1" indent="-514350">
              <a:buFont typeface="+mj-ea"/>
              <a:buAutoNum type="circleNumDbPlain"/>
            </a:pPr>
            <a:endParaRPr lang="en-US" altLang="ja-JP" dirty="0" smtClean="0"/>
          </a:p>
          <a:p>
            <a:pPr marL="971550" lvl="1" indent="-514350">
              <a:buFont typeface="+mj-ea"/>
              <a:buAutoNum type="circleNumDbPlain"/>
            </a:pPr>
            <a:endParaRPr lang="en-US" altLang="ja-JP" dirty="0"/>
          </a:p>
          <a:p>
            <a:pPr marL="971550" lvl="1" indent="-514350">
              <a:buFont typeface="+mj-ea"/>
              <a:buAutoNum type="circleNumDbPlain"/>
            </a:pPr>
            <a:endParaRPr lang="en-US" altLang="ja-JP" dirty="0" smtClean="0"/>
          </a:p>
          <a:p>
            <a:pPr marL="971550" lvl="1" indent="-514350">
              <a:buFont typeface="+mj-ea"/>
              <a:buAutoNum type="circleNumDbPlain"/>
            </a:pPr>
            <a:endParaRPr lang="en-US" altLang="ja-JP" dirty="0"/>
          </a:p>
          <a:p>
            <a:pPr marL="971550" lvl="1" indent="-514350">
              <a:buFont typeface="+mj-ea"/>
              <a:buAutoNum type="circleNumDbPlain"/>
            </a:pPr>
            <a:endParaRPr lang="en-US" altLang="ja-JP" dirty="0" smtClean="0"/>
          </a:p>
          <a:p>
            <a:pPr marL="971550" lvl="1" indent="-514350">
              <a:buFont typeface="+mj-ea"/>
              <a:buAutoNum type="circleNumDbPlain"/>
            </a:pPr>
            <a:endParaRPr lang="en-US" altLang="ja-JP" dirty="0"/>
          </a:p>
          <a:p>
            <a:pPr marL="971550" lvl="1" indent="-514350">
              <a:buFont typeface="+mj-ea"/>
              <a:buAutoNum type="circleNumDbPlain"/>
            </a:pPr>
            <a:endParaRPr lang="en-US" altLang="ja-JP" dirty="0" smtClean="0"/>
          </a:p>
          <a:p>
            <a:pPr marL="971550" lvl="1" indent="-514350">
              <a:buFont typeface="+mj-ea"/>
              <a:buAutoNum type="circleNumDbPlain"/>
            </a:pPr>
            <a:endParaRPr lang="en-US" altLang="ja-JP" dirty="0"/>
          </a:p>
          <a:p>
            <a:pPr marL="971550" lvl="1" indent="-514350">
              <a:buFont typeface="+mj-ea"/>
              <a:buAutoNum type="circleNumDbPlain"/>
            </a:pPr>
            <a:endParaRPr lang="en-US" altLang="ja-JP" dirty="0" smtClean="0"/>
          </a:p>
          <a:p>
            <a:pPr marL="971550" lvl="1" indent="-514350">
              <a:buFont typeface="+mj-ea"/>
              <a:buAutoNum type="circleNumDbPlain"/>
            </a:pPr>
            <a:endParaRPr lang="en-US" altLang="ja-JP" dirty="0"/>
          </a:p>
          <a:p>
            <a:pPr marL="971550" lvl="1" indent="-514350">
              <a:buFont typeface="+mj-ea"/>
              <a:buAutoNum type="circleNumDbPlain"/>
            </a:pPr>
            <a:endParaRPr lang="en-US" altLang="ja-JP" dirty="0" smtClean="0"/>
          </a:p>
          <a:p>
            <a:pPr marL="457200" lvl="1" indent="0">
              <a:buNone/>
            </a:pPr>
            <a:endParaRPr lang="en-US" altLang="ja-JP" dirty="0" smtClean="0"/>
          </a:p>
          <a:p>
            <a:pPr marL="457200" lvl="1" indent="0">
              <a:buNone/>
            </a:pPr>
            <a:endParaRPr lang="en-US" altLang="ja-JP" dirty="0"/>
          </a:p>
          <a:p>
            <a:endParaRPr kumimoji="1" lang="ja-JP" altLang="en-US" dirty="0"/>
          </a:p>
        </p:txBody>
      </p:sp>
      <p:sp>
        <p:nvSpPr>
          <p:cNvPr id="4" name="右矢印 3"/>
          <p:cNvSpPr/>
          <p:nvPr/>
        </p:nvSpPr>
        <p:spPr>
          <a:xfrm>
            <a:off x="773912" y="5297557"/>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039752" y="4829505"/>
            <a:ext cx="648072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施設だけでは「ラーニング・</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コモンズ」と</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は言えず，その中で学習支援が行われること，学習サポートなどの人的支援や学内の学習支援機関との連携が重要な要素となる。　</a:t>
            </a:r>
          </a:p>
        </p:txBody>
      </p:sp>
      <p:sp>
        <p:nvSpPr>
          <p:cNvPr id="6" name="スライド番号プレースホルダー 5"/>
          <p:cNvSpPr>
            <a:spLocks noGrp="1"/>
          </p:cNvSpPr>
          <p:nvPr>
            <p:ph type="sldNum" sz="quarter" idx="12"/>
          </p:nvPr>
        </p:nvSpPr>
        <p:spPr/>
        <p:txBody>
          <a:bodyPr/>
          <a:lstStyle/>
          <a:p>
            <a:fld id="{AF8F9BC0-C3AD-4A07-B5E4-B4EAE1491DDE}" type="slidenum">
              <a:rPr kumimoji="1" lang="ja-JP" altLang="en-US" smtClean="0"/>
              <a:t>6</a:t>
            </a:fld>
            <a:endParaRPr kumimoji="1" lang="ja-JP" altLang="en-US"/>
          </a:p>
        </p:txBody>
      </p:sp>
    </p:spTree>
    <p:extLst>
      <p:ext uri="{BB962C8B-B14F-4D97-AF65-F5344CB8AC3E}">
        <p14:creationId xmlns:p14="http://schemas.microsoft.com/office/powerpoint/2010/main" val="187545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410" y="18401"/>
            <a:ext cx="8229600" cy="1143000"/>
          </a:xfrm>
        </p:spPr>
        <p:txBody>
          <a:bodyPr>
            <a:normAutofit/>
          </a:bodyPr>
          <a:lstStyle/>
          <a:p>
            <a:r>
              <a:rPr kumimoji="1" lang="ja-JP" altLang="en-US" sz="4000" dirty="0" smtClean="0"/>
              <a:t>施設について</a:t>
            </a:r>
            <a:endParaRPr kumimoji="1" lang="ja-JP" altLang="en-US" sz="4000" dirty="0"/>
          </a:p>
        </p:txBody>
      </p:sp>
      <p:sp>
        <p:nvSpPr>
          <p:cNvPr id="3" name="コンテンツ プレースホルダー 2"/>
          <p:cNvSpPr>
            <a:spLocks noGrp="1"/>
          </p:cNvSpPr>
          <p:nvPr>
            <p:ph idx="1"/>
          </p:nvPr>
        </p:nvSpPr>
        <p:spPr>
          <a:xfrm>
            <a:off x="467544" y="1628800"/>
            <a:ext cx="8219256" cy="4968552"/>
          </a:xfrm>
        </p:spPr>
        <p:txBody>
          <a:bodyPr/>
          <a:lstStyle/>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smtClean="0"/>
          </a:p>
          <a:p>
            <a:pPr marL="971550" lvl="1" indent="-571500">
              <a:buFont typeface="+mj-lt"/>
              <a:buAutoNum type="romanUcPeriod"/>
            </a:pPr>
            <a:endParaRPr lang="en-US" altLang="ja-JP" dirty="0"/>
          </a:p>
          <a:p>
            <a:pPr marL="971550" lvl="1" indent="-571500">
              <a:buFont typeface="+mj-lt"/>
              <a:buAutoNum type="romanUcPeriod"/>
            </a:pPr>
            <a:endParaRPr lang="en-US" altLang="ja-JP" dirty="0" smtClean="0"/>
          </a:p>
          <a:p>
            <a:pPr marL="400050" lvl="1" indent="0">
              <a:buNone/>
            </a:pPr>
            <a:endParaRPr lang="en-US" altLang="ja-JP" dirty="0" smtClean="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022" y="2348881"/>
            <a:ext cx="6253922" cy="4484254"/>
          </a:xfrm>
          <a:prstGeom prst="rect">
            <a:avLst/>
          </a:prstGeom>
        </p:spPr>
      </p:pic>
      <p:sp>
        <p:nvSpPr>
          <p:cNvPr id="5" name="正方形/長方形 4"/>
          <p:cNvSpPr/>
          <p:nvPr/>
        </p:nvSpPr>
        <p:spPr>
          <a:xfrm>
            <a:off x="0" y="1268760"/>
            <a:ext cx="8460432" cy="10081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2009</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年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耐震</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改修により</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リニューアル・オープン</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１階を</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コミュニケーション</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なゾーン，２階をサイレント・ゾーンとゾーニング</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400" b="1"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smtClean="0">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1400" b="1"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月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１階のレイアウトを変更し，「ラーニング・コモンズ」として運用開始</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円/楕円 3"/>
          <p:cNvSpPr/>
          <p:nvPr/>
        </p:nvSpPr>
        <p:spPr>
          <a:xfrm>
            <a:off x="179512" y="4557993"/>
            <a:ext cx="2808312" cy="144016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ラーニング・コモンズ　オープンのチラシ</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AF8F9BC0-C3AD-4A07-B5E4-B4EAE1491DDE}" type="slidenum">
              <a:rPr kumimoji="1" lang="ja-JP" altLang="en-US" smtClean="0"/>
              <a:t>7</a:t>
            </a:fld>
            <a:endParaRPr kumimoji="1" lang="ja-JP" altLang="en-US"/>
          </a:p>
        </p:txBody>
      </p:sp>
    </p:spTree>
    <p:extLst>
      <p:ext uri="{BB962C8B-B14F-4D97-AF65-F5344CB8AC3E}">
        <p14:creationId xmlns:p14="http://schemas.microsoft.com/office/powerpoint/2010/main" val="3344611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6192688"/>
          </a:xfrm>
        </p:spPr>
        <p:txBody>
          <a:bodyPr/>
          <a:lstStyle/>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a:p>
          <a:p>
            <a:pPr marL="400050" lvl="1" indent="0">
              <a:buNone/>
            </a:pPr>
            <a:endParaRPr lang="en-US" altLang="ja-JP" dirty="0" smtClean="0"/>
          </a:p>
          <a:p>
            <a:pPr marL="400050" lvl="1" indent="0">
              <a:buNone/>
            </a:pPr>
            <a:endParaRPr lang="en-US" altLang="ja-JP" dirty="0" smtClean="0"/>
          </a:p>
          <a:p>
            <a:pPr marL="971550" lvl="1" indent="-571500">
              <a:buFont typeface="+mj-lt"/>
              <a:buAutoNum type="romanUcPeriod"/>
            </a:pPr>
            <a:endParaRPr lang="en-US" altLang="ja-JP" dirty="0"/>
          </a:p>
          <a:p>
            <a:pPr marL="971550" lvl="1" indent="-571500">
              <a:buFont typeface="+mj-lt"/>
              <a:buAutoNum type="romanUcPeriod"/>
            </a:pPr>
            <a:endParaRPr lang="en-US" altLang="ja-JP" dirty="0" smtClean="0"/>
          </a:p>
          <a:p>
            <a:pPr marL="400050" lvl="1" indent="0">
              <a:buNone/>
            </a:pPr>
            <a:endParaRPr lang="en-US" altLang="ja-JP" dirty="0" smtClean="0"/>
          </a:p>
        </p:txBody>
      </p:sp>
      <p:grpSp>
        <p:nvGrpSpPr>
          <p:cNvPr id="4" name="Group 40"/>
          <p:cNvGrpSpPr>
            <a:grpSpLocks/>
          </p:cNvGrpSpPr>
          <p:nvPr/>
        </p:nvGrpSpPr>
        <p:grpSpPr bwMode="auto">
          <a:xfrm>
            <a:off x="5401780" y="1268760"/>
            <a:ext cx="3436661" cy="2346029"/>
            <a:chOff x="1410" y="1534"/>
            <a:chExt cx="2589" cy="1640"/>
          </a:xfrm>
        </p:grpSpPr>
        <p:pic>
          <p:nvPicPr>
            <p:cNvPr id="5" name="Picture 9" descr="画像 028"/>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 y="1637"/>
              <a:ext cx="2049" cy="1537"/>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3"/>
            <p:cNvSpPr>
              <a:spLocks noChangeArrowheads="1"/>
            </p:cNvSpPr>
            <p:nvPr/>
          </p:nvSpPr>
          <p:spPr bwMode="auto">
            <a:xfrm>
              <a:off x="2343" y="1534"/>
              <a:ext cx="1656" cy="305"/>
            </a:xfrm>
            <a:prstGeom prst="rect">
              <a:avLst/>
            </a:prstGeom>
            <a:solidFill>
              <a:schemeClr val="accent1"/>
            </a:solidFill>
            <a:ln w="19050">
              <a:solidFill>
                <a:schemeClr val="accent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グループ研究室（</a:t>
              </a:r>
              <a:r>
                <a:rPr kumimoji="0" lang="en-US" altLang="ja-JP" sz="16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6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室）</a:t>
              </a:r>
            </a:p>
          </p:txBody>
        </p:sp>
      </p:gr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3501067"/>
            <a:ext cx="3271341" cy="2431216"/>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000556"/>
            <a:ext cx="2561386" cy="1894999"/>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413" y="2241975"/>
            <a:ext cx="2344432" cy="1766897"/>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3"/>
          <p:cNvSpPr>
            <a:spLocks noChangeArrowheads="1"/>
          </p:cNvSpPr>
          <p:nvPr/>
        </p:nvSpPr>
        <p:spPr bwMode="auto">
          <a:xfrm>
            <a:off x="539552" y="528461"/>
            <a:ext cx="4464496" cy="1713514"/>
          </a:xfrm>
          <a:prstGeom prst="rect">
            <a:avLst/>
          </a:prstGeom>
          <a:solidFill>
            <a:schemeClr val="accent1"/>
          </a:solidFill>
          <a:ln w="19050">
            <a:solidFill>
              <a:schemeClr val="accent1">
                <a:lumMod val="75000"/>
              </a:schemeClr>
            </a:solidFill>
          </a:ln>
          <a:effec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2012</a:t>
            </a:r>
            <a:r>
              <a:rPr kumimoji="0" lang="ja-JP" altLang="en-US"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年１月に，「グループワークコ－ナー」を設置。</a:t>
            </a:r>
            <a:endParaRPr kumimoji="0" lang="en-US" altLang="ja-JP"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ここでは，ディスカッションしながら自由にグループ学習ができる。プレゼンなども可能。</a:t>
            </a:r>
          </a:p>
        </p:txBody>
      </p:sp>
      <p:sp>
        <p:nvSpPr>
          <p:cNvPr id="11" name="Rectangle 23"/>
          <p:cNvSpPr>
            <a:spLocks noChangeArrowheads="1"/>
          </p:cNvSpPr>
          <p:nvPr/>
        </p:nvSpPr>
        <p:spPr bwMode="auto">
          <a:xfrm>
            <a:off x="5796136" y="5755993"/>
            <a:ext cx="3168352" cy="616039"/>
          </a:xfrm>
          <a:prstGeom prst="rect">
            <a:avLst/>
          </a:prstGeom>
          <a:solidFill>
            <a:schemeClr val="accent1"/>
          </a:solidFill>
          <a:ln w="19050">
            <a:solidFill>
              <a:schemeClr val="accent1">
                <a:lumMod val="75000"/>
              </a:schemeClr>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マルチメディアコーナー（１階）</a:t>
            </a:r>
            <a:endParaRPr kumimoji="0" lang="en-US" altLang="ja-JP" sz="1600" b="1" kern="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周りには関連</a:t>
            </a: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書籍</a:t>
            </a:r>
            <a:r>
              <a:rPr kumimoji="0" lang="ja-JP" altLang="en-US" sz="1600" b="1"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も配置</a:t>
            </a:r>
          </a:p>
        </p:txBody>
      </p:sp>
      <p:sp>
        <p:nvSpPr>
          <p:cNvPr id="2" name="スライド番号プレースホルダー 1"/>
          <p:cNvSpPr>
            <a:spLocks noGrp="1"/>
          </p:cNvSpPr>
          <p:nvPr>
            <p:ph type="sldNum" sz="quarter" idx="12"/>
          </p:nvPr>
        </p:nvSpPr>
        <p:spPr/>
        <p:txBody>
          <a:bodyPr/>
          <a:lstStyle/>
          <a:p>
            <a:fld id="{AF8F9BC0-C3AD-4A07-B5E4-B4EAE1491DDE}" type="slidenum">
              <a:rPr kumimoji="1" lang="ja-JP" altLang="en-US" smtClean="0"/>
              <a:t>8</a:t>
            </a:fld>
            <a:endParaRPr kumimoji="1" lang="ja-JP" altLang="en-US"/>
          </a:p>
        </p:txBody>
      </p:sp>
    </p:spTree>
    <p:extLst>
      <p:ext uri="{BB962C8B-B14F-4D97-AF65-F5344CB8AC3E}">
        <p14:creationId xmlns:p14="http://schemas.microsoft.com/office/powerpoint/2010/main" val="25218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068960"/>
            <a:ext cx="2972764" cy="2224984"/>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266145"/>
            <a:ext cx="2979304" cy="2225846"/>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306115"/>
            <a:ext cx="2646241" cy="200320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36"/>
          <p:cNvGrpSpPr>
            <a:grpSpLocks/>
          </p:cNvGrpSpPr>
          <p:nvPr/>
        </p:nvGrpSpPr>
        <p:grpSpPr bwMode="auto">
          <a:xfrm>
            <a:off x="379009" y="492713"/>
            <a:ext cx="4311651" cy="2844801"/>
            <a:chOff x="955" y="-116"/>
            <a:chExt cx="2716" cy="1792"/>
          </a:xfrm>
        </p:grpSpPr>
        <p:pic>
          <p:nvPicPr>
            <p:cNvPr id="11" name="Picture 13" descr="画像 004"/>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7" y="315"/>
              <a:ext cx="1814" cy="1361"/>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7"/>
            <p:cNvSpPr>
              <a:spLocks noChangeArrowheads="1"/>
            </p:cNvSpPr>
            <p:nvPr/>
          </p:nvSpPr>
          <p:spPr bwMode="auto">
            <a:xfrm>
              <a:off x="955" y="-116"/>
              <a:ext cx="2551" cy="532"/>
            </a:xfrm>
            <a:prstGeom prst="rect">
              <a:avLst/>
            </a:prstGeom>
            <a:solidFill>
              <a:schemeClr val="accent1"/>
            </a:solidFill>
            <a:ln w="19050">
              <a:solidFill>
                <a:schemeClr val="accent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カフェテリアは玄関入って</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すぐの場所</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月，座席を</a:t>
              </a:r>
              <a:r>
                <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席→</a:t>
              </a:r>
              <a:r>
                <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48</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席に拡充</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Rectangle 17"/>
          <p:cNvSpPr>
            <a:spLocks noChangeArrowheads="1"/>
          </p:cNvSpPr>
          <p:nvPr/>
        </p:nvSpPr>
        <p:spPr bwMode="auto">
          <a:xfrm>
            <a:off x="4796949" y="1628800"/>
            <a:ext cx="4077476" cy="844550"/>
          </a:xfrm>
          <a:prstGeom prst="rect">
            <a:avLst/>
          </a:prstGeom>
          <a:solidFill>
            <a:schemeClr val="accent1"/>
          </a:solidFill>
          <a:ln w="19050">
            <a:solidFill>
              <a:schemeClr val="accent1">
                <a:lumMod val="75000"/>
              </a:schemeClr>
            </a:solidFill>
          </a:ln>
          <a:effectLst/>
          <a:extLst/>
        </p:spPr>
        <p:txBody>
          <a:bodyPr wrap="none" anchor="ctr"/>
          <a:lstStyle/>
          <a:p>
            <a:r>
              <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年１月，カフェテリアのとなりに，</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一般雑誌と新聞を読むコーナーを設置</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Rectangle 17"/>
          <p:cNvSpPr>
            <a:spLocks noChangeArrowheads="1"/>
          </p:cNvSpPr>
          <p:nvPr/>
        </p:nvSpPr>
        <p:spPr bwMode="auto">
          <a:xfrm>
            <a:off x="3280412" y="5943563"/>
            <a:ext cx="3411352" cy="662956"/>
          </a:xfrm>
          <a:prstGeom prst="rect">
            <a:avLst/>
          </a:prstGeom>
          <a:solidFill>
            <a:schemeClr val="accent1"/>
          </a:solidFill>
          <a:ln w="19050">
            <a:solidFill>
              <a:schemeClr val="accent1">
                <a:lumMod val="75000"/>
              </a:schemeClr>
            </a:solidFill>
          </a:ln>
          <a:effectLst/>
          <a:extLst/>
        </p:spPr>
        <p:txBody>
          <a:bodyPr wrap="none" anchor="ctr"/>
          <a:lstStyle/>
          <a:p>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１階グループワークコーナー奥に，</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視聴覚コーナーと視聴覚資料を設置</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F8F9BC0-C3AD-4A07-B5E4-B4EAE1491DDE}" type="slidenum">
              <a:rPr kumimoji="1" lang="ja-JP" altLang="en-US" smtClean="0"/>
              <a:t>9</a:t>
            </a:fld>
            <a:endParaRPr kumimoji="1" lang="ja-JP" altLang="en-US"/>
          </a:p>
        </p:txBody>
      </p:sp>
    </p:spTree>
    <p:extLst>
      <p:ext uri="{BB962C8B-B14F-4D97-AF65-F5344CB8AC3E}">
        <p14:creationId xmlns:p14="http://schemas.microsoft.com/office/powerpoint/2010/main" val="33369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arn(inVertical)">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barn(inVertical)">
                                      <p:cBhvr>
                                        <p:cTn id="23" dur="500"/>
                                        <p:tgtEl>
                                          <p:spTgt spid="205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みやび">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2990</TotalTime>
  <Words>3260</Words>
  <Application>Microsoft Office PowerPoint</Application>
  <PresentationFormat>画面に合わせる (4:3)</PresentationFormat>
  <Paragraphs>723</Paragraphs>
  <Slides>38</Slides>
  <Notes>14</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みやび</vt:lpstr>
      <vt:lpstr>徳島大学附属図書館における ラーニング・コモンズ活用： Study Support Space(SSS)の取り組み</vt:lpstr>
      <vt:lpstr>目次</vt:lpstr>
      <vt:lpstr>はじめに</vt:lpstr>
      <vt:lpstr>徳島大学の基本情報</vt:lpstr>
      <vt:lpstr>徳島大学のラーニング・コモンズ</vt:lpstr>
      <vt:lpstr>ラーニング・コモンズとは・・・</vt:lpstr>
      <vt:lpstr>施設について</vt:lpstr>
      <vt:lpstr>PowerPoint プレゼンテーション</vt:lpstr>
      <vt:lpstr>PowerPoint プレゼンテーション</vt:lpstr>
      <vt:lpstr>人的支援について</vt:lpstr>
      <vt:lpstr>ラーニング・コモンズって・・・</vt:lpstr>
      <vt:lpstr>ラーニング・コモンズを 実質化するために</vt:lpstr>
      <vt:lpstr>FDへの参加</vt:lpstr>
      <vt:lpstr>FDへの参加　～FDを知る～</vt:lpstr>
      <vt:lpstr>FDへの参加　～イベント実施～</vt:lpstr>
      <vt:lpstr>Study Support Space(SSS)</vt:lpstr>
      <vt:lpstr>SSS企画チーム</vt:lpstr>
      <vt:lpstr>PowerPoint プレゼンテーション</vt:lpstr>
      <vt:lpstr>SSSの実績(6)</vt:lpstr>
      <vt:lpstr>PowerPoint プレゼンテーション</vt:lpstr>
      <vt:lpstr>PowerPoint プレゼンテーション</vt:lpstr>
      <vt:lpstr>PowerPoint プレゼンテーション</vt:lpstr>
      <vt:lpstr>PowerPoint プレゼンテーション</vt:lpstr>
      <vt:lpstr>SSSの評価</vt:lpstr>
      <vt:lpstr>図書館アンケートの結果</vt:lpstr>
      <vt:lpstr>図書館アンケートの結果</vt:lpstr>
      <vt:lpstr>アドバイザーへの アンケートの結果</vt:lpstr>
      <vt:lpstr>SSSアンケート結果</vt:lpstr>
      <vt:lpstr>SSSアンケート結果</vt:lpstr>
      <vt:lpstr>SSSアンケート結果</vt:lpstr>
      <vt:lpstr>SSSアンケート結果</vt:lpstr>
      <vt:lpstr>アンケート結果から</vt:lpstr>
      <vt:lpstr>学習支援のさらなる充実を 目指して</vt:lpstr>
      <vt:lpstr>課題</vt:lpstr>
      <vt:lpstr>課題解決に向けて</vt:lpstr>
      <vt:lpstr>目指すもの</vt:lpstr>
      <vt:lpstr>大学教育の中で 図書館が多くの“知”と出会い 促進する場となること  大学教育のファシリテーターに </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The University of Tokushima</dc:creator>
  <cp:lastModifiedBy>The University of Tokushima</cp:lastModifiedBy>
  <cp:revision>173</cp:revision>
  <cp:lastPrinted>2014-01-13T03:52:42Z</cp:lastPrinted>
  <dcterms:created xsi:type="dcterms:W3CDTF">2013-08-30T00:34:06Z</dcterms:created>
  <dcterms:modified xsi:type="dcterms:W3CDTF">2014-02-25T08:46:26Z</dcterms:modified>
</cp:coreProperties>
</file>